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Nanum Gothic" panose="020B0600000101010101" charset="-127"/>
      <p:regular r:id="rId26"/>
      <p:bold r:id="rId27"/>
    </p:embeddedFont>
    <p:embeddedFont>
      <p:font typeface="Nanum Myeongjo" panose="020B0600000101010101" charset="-127"/>
      <p:regular r:id="rId28"/>
      <p:bold r:id="rId29"/>
    </p:embeddedFont>
    <p:embeddedFont>
      <p:font typeface="NanumGothic ExtraBold" panose="020B0600000101010101" charset="-127"/>
      <p:bold r:id="rId30"/>
    </p:embeddedFon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Black" panose="00000A06000000000000" pitchFamily="2" charset="0"/>
      <p:bold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Fira Sans Condensed Medium" panose="020B0603050000020004" pitchFamily="3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Questrial" pitchFamily="2" charset="0"/>
      <p:regular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Staatliches" pitchFamily="2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1C3CF2-3C80-490C-9D05-06DBD23563C0}">
  <a:tblStyle styleId="{C31C3CF2-3C80-490C-9D05-06DBD23563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79" autoAdjust="0"/>
  </p:normalViewPr>
  <p:slideViewPr>
    <p:cSldViewPr snapToGrid="0">
      <p:cViewPr>
        <p:scale>
          <a:sx n="125" d="100"/>
          <a:sy n="125" d="100"/>
        </p:scale>
        <p:origin x="1522" y="-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b7727f51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b7727f51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이번 통계학과 빅데이터 경진대회에 참여하게된 조성현, 고경수, 박선태입니다.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af4a461a7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af4a461a7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코로나 이전 기사 800개와 과 이후의 기사 800개를 비교한 표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부정적인 기사가 코로나 이후에 1.73배 증가한 것을 볼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즉, 부정적인 기사는 사람들에게 부정적인 감정을 일으키는데 이러한 부정적인 기사가 코로나 이전에 비해 1.73배 증가했다는 것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저희는 사람들이 부정적인 기사를 덜 접하도록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1차적으로 코로나 19에 관련된 뉴스를 자연어처리를 통해 구별해 낸 뒤,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기사들에 긍정인지 부정인지를 감정분석을 통하여 분석해내서 부정적 기사보단 긍정적인 기사가 더 위에 뜨게 하는 프로세스를 제안합니다.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자연어처리란 인공지능의 한 분야로서 텍스트와 데이터를 처리하고 해석하는 것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감정분석이란 자연어처리를 사용하여 정서적 상태와 주관적 정보를 체계적으로 식별, 추출, 수량화하는 것 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코로나 19 관련한 기사를 분류하는 과정입니다.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3af4a461a7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3af4a461a7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뉴스기사 데이터는 공공데이터 포털에서 제공하는 뉴스 빅데이터를 전처리하여 사용했습니다.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a2d39642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3a2d39642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분류모델은 자연어처리 모델 중 하나인 버트를 사용하였습니다.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버트란, 2018년 구글이 공개한 사전훈련된 모델입니다.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자연어처리 태스크에서 최고성능을 보여주고있습니다.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3af4a461a7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3af4a461a7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과정은 다음과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분야별 뉴스 6800개와 코로나 관련기사 4000개를 훈련자료로 사용하였습니다.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 훈련된 모델을 테스트 데이터에 적용 및 결과를 확인합니다.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3af4a461a7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3af4a461a7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코로나 19 기사를 분류해낸 결과입니다.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정확도는 93%로 매우 잘 분류해 내는 모습을 볼 수 있습니다.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3af4a461a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3af4a461a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두번째로는 앞서 분류된 코로나 19 기사들에 대해 긍정적 기사인지 부정적 기사인지 분류하는 과정입니다.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af4a461a7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af4a461a7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첫번쨰로 KNU 감성사전을 이용하여 부정적인 단어들을 구축합니다.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KNU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감성사전이란 군산대학교에서 구축한 국어 감성사전으로 긍정과 부정을 나타내는 어휘를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담고있는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사전입니다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두번째로 학습시킬 데이터에 긍정인지 부정인지 분류하여 라벨링을 한 뒤 학습을 시킵니다.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마지막으로 학습된 모델을 긍정인지 부정인지 알기 원하는 데이터에 적용합니다.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af4a461a7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af4a461a7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왼쪽의 단어들은 KNU 감성사전을 이용하여 작성한 부정적인 단어 중 일부입니다.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만약에 기사 제목에 부정적인 단어가 들어있다면 해당 기사를 부정적인 기사로 판단합니다.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긍, 부정 라벨이 들어간 데이터로 학습을 시킨 뒤에 본인이 긍정인지 부정인지 구별하기를 원하는 기사에 적용을 하면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45d4f4a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f45d4f4a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본격적으로 분석을 시작하기 전 기존에 사람들이 분석을 해놓았던 캐글과 데이콘의 많은 코드들을 살펴보았습니다.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대부분의 사람들이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20대의 확진 비율이 높은 이유,, 코로나에 치명적인 연령대 등 매우 다양한 분석을 진행해 놓았으며 저희는 기존 데이터 만으로는 이미 나와있는 결과들 밖에 도출해낼 수 없다고 판단하여 외부데이터를 위주로 분석을 진행하였습니다.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3af4a461a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3af4a461a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아까 학습을 시킨 모델을 이용하여 몇가지 기사에 적용을 해 본 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200개의 Test 데이터에 적용을 해본 결과 정확도는 89%로 매우 높은 정확도를 보였습니다.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3af4a461a7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3af4a461a7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정리를 하자면,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코로나 스트레스와 관련한 분석을 진행하고 부정적인 감정 유발을 줄일 필요성을 느꼈습니다.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따라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기사들 중 코로나 19 관련 기사를 분류해 낸 뒤,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기사들의 긍 부정을 분류하였습니다.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이용하여 언론사나 포털사이트에서는 긍정적인 기사를 위에 띄우고, 부정적인 기사를 아래에 띄우는 방식으로 부정적 감정 유발을 줄일 수 있을 것이라 기대됩니다.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6d7686d6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6d7686d6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참고한 논문, 기사, 데이터 입니다.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3b77242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73b77242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분석은 분석만으로 끝내는 것이 아닌 문제인식 후 해결방안을 제시하는 것도 중요하다고 생각되어 다음과 같이 분석 후 해결방안까지 제시하는 방식으로 진행해보았습니다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경진대회를 밤새워가며 해보면서 짧은 시간내에 성과를 내보는 좋은 경험을 </a:t>
            </a:r>
            <a:r>
              <a:rPr lang="ko-KR" altLang="en-US" dirty="0" err="1"/>
              <a:t>하게된</a:t>
            </a:r>
            <a:r>
              <a:rPr lang="ko-KR" altLang="en-US" dirty="0"/>
              <a:t> </a:t>
            </a:r>
            <a:r>
              <a:rPr lang="ko-KR" altLang="en-US"/>
              <a:t>것 같습니다</a:t>
            </a:r>
            <a:r>
              <a:rPr lang="en-US" altLang="ko-KR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735de951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735de951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주제는 감정입니다.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코로나와 감정소비, 우울증에 초점을 맞추어 진행해보았습니다.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45d4f4a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45d4f4a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코로나로 인한 감정 변화를 나타낸 그래프입니다.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왼쪽의 빨간색 바가 어느만큼 증가했는지를 나타내 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걱정, 스트레스, 불안, 분노 좌절, 우울 등 부정적인 감정이 모두 증가했음을 볼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중 저희는 스트레스와 우울함의 증가에 주목을 하였습니다.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3a2d39642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3a2d39642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다음은 감정소비와 관련된 기사를 참고한 내용입니다.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성인남녀 10명 중 9명은 스트레스 해소를 위해 지출을 하는 감정소비를 하고 있다고 답했습니다.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a2d3964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a2d3964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다음은 누적 코로나 확진자 수와 월별 온라인 카드 소비의 그래프입니다.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저희는 코로나가 진행되며 스트레스를 받았다는 기사와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스트레스로 인한 감정소비 기사를 기반으로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코로나가 진행되면서 스트레스를 받은 사람들의 월별 온라인 카드 소비가 증가추이가 있지 않을까 생각했습니다.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코로나 누적 확진자수와 월별 온라인 카드 소비의 상관계수는 0.714로 매우 높은 상관계수를 갖습니다.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여기서 전년도에도</a:t>
            </a:r>
            <a:r>
              <a:rPr lang="en-US" altLang="ko-KR" dirty="0">
                <a:solidFill>
                  <a:schemeClr val="dk1"/>
                </a:solidFill>
              </a:rPr>
              <a:t> 1</a:t>
            </a:r>
            <a:r>
              <a:rPr lang="ko-KR" altLang="en-US" dirty="0">
                <a:solidFill>
                  <a:schemeClr val="dk1"/>
                </a:solidFill>
              </a:rPr>
              <a:t>월부터 </a:t>
            </a:r>
            <a:r>
              <a:rPr lang="en-US" altLang="ko-KR" dirty="0">
                <a:solidFill>
                  <a:schemeClr val="dk1"/>
                </a:solidFill>
              </a:rPr>
              <a:t>6</a:t>
            </a:r>
            <a:r>
              <a:rPr lang="ko-KR" altLang="en-US" dirty="0">
                <a:solidFill>
                  <a:schemeClr val="dk1"/>
                </a:solidFill>
              </a:rPr>
              <a:t>월까지 카드소비의 증가추이가 있는지 </a:t>
            </a:r>
            <a:r>
              <a:rPr lang="ko-KR" altLang="en-US" dirty="0" err="1">
                <a:solidFill>
                  <a:schemeClr val="dk1"/>
                </a:solidFill>
              </a:rPr>
              <a:t>확인해보기위해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2019</a:t>
            </a:r>
            <a:r>
              <a:rPr lang="ko-KR" altLang="en-US" dirty="0">
                <a:solidFill>
                  <a:schemeClr val="dk1"/>
                </a:solidFill>
              </a:rPr>
              <a:t>년의 카드소비 데이터를 확인해본 결과 오히려 감소추세를 보였습니다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즉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전년도와 달리 </a:t>
            </a:r>
            <a:r>
              <a:rPr lang="ko-KR" altLang="en-US" dirty="0" err="1">
                <a:solidFill>
                  <a:schemeClr val="dk1"/>
                </a:solidFill>
              </a:rPr>
              <a:t>이번년도에만</a:t>
            </a:r>
            <a:r>
              <a:rPr lang="ko-KR" altLang="en-US" dirty="0">
                <a:solidFill>
                  <a:schemeClr val="dk1"/>
                </a:solidFill>
              </a:rPr>
              <a:t> 카드소비가 증가했다는 것 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3a2d3964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3a2d3964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이번 코로나 블루로 인한 자살율이 늘지 않았을까 조사하던 도중 특이한 점을 발견했습니다.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카드 소비와 자살자 수의 그래프를 비교해보면 비슷한 추이를 보이는 것을 볼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카드 소비와 자살자 수는 0.694의 높은 상관관계를 보였습니다.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3a2d3964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3a2d3964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이러한 관계를 보고 코로나 19로 인한 감정소비와 코로나 블루에 대한 대책 마련이 필요하다고 느꼈습니다.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분석으로 끝내지 않고 이를 해결할 방안을 고민해보았습니다.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a2d39642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3a2d39642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논문에 따르면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언론에 '분노 표출'과 관련된 단어들, 예컨데 ‘격한 반응을 보였다, 거칠게 항의했다’ 등과 같은 단어들이 자주 등장할 때  이것이 수용자에게 큰 영향을 주며,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'파괴, 범람, 비극' 등과 같은 단어들이 자주 사용될 때 수용자들은 두려움이나 고통, 공포 등 부정적 감정을 강하게 느꼈다고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0" name="Google Shape;10;p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76820" y="256230"/>
            <a:ext cx="610529" cy="313734"/>
          </a:xfrm>
          <a:custGeom>
            <a:avLst/>
            <a:gdLst/>
            <a:ahLst/>
            <a:cxnLst/>
            <a:rect l="l" t="t" r="r" b="b"/>
            <a:pathLst>
              <a:path w="8119" h="4172" extrusionOk="0">
                <a:moveTo>
                  <a:pt x="4059" y="1"/>
                </a:moveTo>
                <a:cubicBezTo>
                  <a:pt x="1815" y="1"/>
                  <a:pt x="0" y="1816"/>
                  <a:pt x="0" y="4060"/>
                </a:cubicBezTo>
                <a:lnTo>
                  <a:pt x="0" y="4171"/>
                </a:lnTo>
                <a:lnTo>
                  <a:pt x="8118" y="4171"/>
                </a:lnTo>
                <a:lnTo>
                  <a:pt x="8118" y="4060"/>
                </a:lnTo>
                <a:cubicBezTo>
                  <a:pt x="8118" y="1816"/>
                  <a:pt x="6304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572002" y="447974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32322" y="1600850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93568" y="6787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7780" y="38121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426629" y="46541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37472" y="1571225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720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132650" y="3485800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44998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 rot="10800000" flipH="1">
            <a:off x="1759483" y="14457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rot="10800000" flipH="1">
            <a:off x="528281" y="386718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 rot="10800000" flipH="1">
            <a:off x="3005312" y="45056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10800000" flipH="1">
            <a:off x="4401449" y="2872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10800000" flipH="1">
            <a:off x="6364783" y="4505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10800000" flipH="1">
            <a:off x="6940762" y="106935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2779225" y="1644850"/>
            <a:ext cx="3585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1713300" y="2997800"/>
            <a:ext cx="57279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73" name="Google Shape;173;p1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76" name="Google Shape;176;p1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"/>
          </p:nvPr>
        </p:nvSpPr>
        <p:spPr>
          <a:xfrm>
            <a:off x="914500" y="20219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3"/>
          </p:nvPr>
        </p:nvSpPr>
        <p:spPr>
          <a:xfrm>
            <a:off x="34560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5"/>
          </p:nvPr>
        </p:nvSpPr>
        <p:spPr>
          <a:xfrm>
            <a:off x="60089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7"/>
          </p:nvPr>
        </p:nvSpPr>
        <p:spPr>
          <a:xfrm>
            <a:off x="914500" y="38114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8"/>
          </p:nvPr>
        </p:nvSpPr>
        <p:spPr>
          <a:xfrm>
            <a:off x="34560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34560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3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0089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15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9" hasCustomPrompt="1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0" hasCustomPrompt="1"/>
          </p:nvPr>
        </p:nvSpPr>
        <p:spPr>
          <a:xfrm>
            <a:off x="9145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/>
          <p:nvPr/>
        </p:nvSpPr>
        <p:spPr>
          <a:xfrm>
            <a:off x="8608274" y="24376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826477" y="4723509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593448" y="1777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5708905" y="47234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>
            <a:off x="8428949" y="44699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323568" y="17974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1642792" y="39778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 rot="10800000" flipH="1">
            <a:off x="-10350" y="4643689"/>
            <a:ext cx="1337524" cy="538259"/>
            <a:chOff x="0" y="0"/>
            <a:chExt cx="4110400" cy="2081433"/>
          </a:xfrm>
        </p:grpSpPr>
        <p:sp>
          <p:nvSpPr>
            <p:cNvPr id="207" name="Google Shape;207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>
            <a:off x="7739484" y="-29603"/>
            <a:ext cx="1434119" cy="538259"/>
            <a:chOff x="0" y="0"/>
            <a:chExt cx="4110400" cy="2081433"/>
          </a:xfrm>
        </p:grpSpPr>
        <p:sp>
          <p:nvSpPr>
            <p:cNvPr id="210" name="Google Shape;210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5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6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8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/>
          <p:nvPr/>
        </p:nvSpPr>
        <p:spPr>
          <a:xfrm rot="10800000" flipH="1">
            <a:off x="2394458" y="4767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 rot="10800000" flipH="1">
            <a:off x="82421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"/>
          <p:cNvSpPr/>
          <p:nvPr/>
        </p:nvSpPr>
        <p:spPr>
          <a:xfrm rot="10800000" flipH="1">
            <a:off x="933781" y="67495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"/>
          <p:cNvSpPr/>
          <p:nvPr/>
        </p:nvSpPr>
        <p:spPr>
          <a:xfrm rot="10800000" flipH="1">
            <a:off x="8258399" y="50106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rot="10800000" flipH="1">
            <a:off x="8043983" y="27100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29" name="Google Shape;229;p1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ONE_COLUMN_TEXT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8660020" y="285014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6561028" y="1351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45463" y="222971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6524720" y="45458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flipH="1">
            <a:off x="8215765" y="3157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506033" y="914528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4449995" y="47561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2705063" y="36193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"/>
          </p:nvPr>
        </p:nvSpPr>
        <p:spPr>
          <a:xfrm>
            <a:off x="720863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"/>
          </p:nvPr>
        </p:nvSpPr>
        <p:spPr>
          <a:xfrm>
            <a:off x="4732148" y="36145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4"/>
          </p:nvPr>
        </p:nvSpPr>
        <p:spPr>
          <a:xfrm>
            <a:off x="6759225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title" idx="5" hasCustomPrompt="1"/>
          </p:nvPr>
        </p:nvSpPr>
        <p:spPr>
          <a:xfrm>
            <a:off x="1117013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6" hasCustomPrompt="1"/>
          </p:nvPr>
        </p:nvSpPr>
        <p:spPr>
          <a:xfrm>
            <a:off x="3101213" y="21311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 idx="7" hasCustomPrompt="1"/>
          </p:nvPr>
        </p:nvSpPr>
        <p:spPr>
          <a:xfrm>
            <a:off x="5128298" y="21263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8" hasCustomPrompt="1"/>
          </p:nvPr>
        </p:nvSpPr>
        <p:spPr>
          <a:xfrm>
            <a:off x="7155375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 idx="9"/>
          </p:nvPr>
        </p:nvSpPr>
        <p:spPr>
          <a:xfrm>
            <a:off x="720863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13"/>
          </p:nvPr>
        </p:nvSpPr>
        <p:spPr>
          <a:xfrm>
            <a:off x="2705063" y="32752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title" idx="14"/>
          </p:nvPr>
        </p:nvSpPr>
        <p:spPr>
          <a:xfrm>
            <a:off x="4732148" y="32704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15"/>
          </p:nvPr>
        </p:nvSpPr>
        <p:spPr>
          <a:xfrm>
            <a:off x="6759225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2" name="Google Shape;252;p1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53" name="Google Shape;253;p1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56" name="Google Shape;256;p1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ONE_COLUMN_TEXT_1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10800000" flipH="1">
            <a:off x="2723574" y="777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2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1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3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4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5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6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74" name="Google Shape;274;p16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ONE_COLUMN_TEXT_1_4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6294740" y="9153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1199663" y="7171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8355832" y="47511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8428939" y="33606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359070" y="3181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8632457" y="24530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4449982" y="471711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2"/>
          </p:nvPr>
        </p:nvSpPr>
        <p:spPr>
          <a:xfrm>
            <a:off x="3344587" y="3380452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3344587" y="3728806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 idx="3"/>
          </p:nvPr>
        </p:nvSpPr>
        <p:spPr>
          <a:xfrm>
            <a:off x="73021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4"/>
          </p:nvPr>
        </p:nvSpPr>
        <p:spPr>
          <a:xfrm>
            <a:off x="73021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5"/>
          </p:nvPr>
        </p:nvSpPr>
        <p:spPr>
          <a:xfrm>
            <a:off x="597149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6"/>
          </p:nvPr>
        </p:nvSpPr>
        <p:spPr>
          <a:xfrm>
            <a:off x="597149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7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95" name="Google Shape;295;p17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7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98" name="Google Shape;298;p1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ONE_COLUMN_TEXT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>
            <a:spLocks noGrp="1"/>
          </p:cNvSpPr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8329840" y="4885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4451658" y="4552596"/>
            <a:ext cx="121850" cy="10527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9745350" y="4046688"/>
            <a:ext cx="86800" cy="68000"/>
          </a:xfrm>
          <a:custGeom>
            <a:avLst/>
            <a:gdLst/>
            <a:ahLst/>
            <a:cxnLst/>
            <a:rect l="l" t="t" r="r" b="b"/>
            <a:pathLst>
              <a:path w="3472" h="2720" extrusionOk="0">
                <a:moveTo>
                  <a:pt x="1718" y="1"/>
                </a:moveTo>
                <a:cubicBezTo>
                  <a:pt x="1" y="1"/>
                  <a:pt x="1" y="2720"/>
                  <a:pt x="1718" y="2720"/>
                </a:cubicBezTo>
                <a:cubicBezTo>
                  <a:pt x="3471" y="2720"/>
                  <a:pt x="3471" y="1"/>
                  <a:pt x="1718" y="1"/>
                </a:cubicBezTo>
                <a:close/>
              </a:path>
            </a:pathLst>
          </a:custGeom>
          <a:solidFill>
            <a:srgbClr val="F7E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2270115" y="43430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463970" y="12630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flipH="1">
            <a:off x="501865" y="4542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394907" y="11977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926032" y="46463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312" name="Google Shape;312;p1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15" name="Google Shape;315;p1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2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 rot="10800000" flipH="1">
            <a:off x="-25151" y="4643689"/>
            <a:ext cx="1337524" cy="538259"/>
            <a:chOff x="0" y="0"/>
            <a:chExt cx="4110400" cy="2081433"/>
          </a:xfrm>
        </p:grpSpPr>
        <p:sp>
          <p:nvSpPr>
            <p:cNvPr id="319" name="Google Shape;319;p1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9"/>
          <p:cNvSpPr/>
          <p:nvPr/>
        </p:nvSpPr>
        <p:spPr>
          <a:xfrm>
            <a:off x="7923115" y="7755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>
            <a:off x="1289488" y="6969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290707" y="5086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flipH="1">
            <a:off x="501865" y="3119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2000745" y="4323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193282" y="437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2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 rot="10800000" flipH="1">
            <a:off x="2185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10800000" flipH="1">
            <a:off x="6865775" y="9091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10800000" flipH="1">
            <a:off x="1208274" y="76857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5799962" y="37471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35" name="Google Shape;335;p2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36" name="Google Shape;336;p2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39" name="Google Shape;339;p2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72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3299184" y="4771668"/>
            <a:ext cx="71860" cy="62163"/>
          </a:xfrm>
          <a:custGeom>
            <a:avLst/>
            <a:gdLst/>
            <a:ahLst/>
            <a:cxnLst/>
            <a:rect l="l" t="t" r="r" b="b"/>
            <a:pathLst>
              <a:path w="1497" h="1295" extrusionOk="0">
                <a:moveTo>
                  <a:pt x="641" y="1"/>
                </a:moveTo>
                <a:cubicBezTo>
                  <a:pt x="312" y="1"/>
                  <a:pt x="0" y="260"/>
                  <a:pt x="0" y="657"/>
                </a:cubicBezTo>
                <a:cubicBezTo>
                  <a:pt x="0" y="1008"/>
                  <a:pt x="287" y="1294"/>
                  <a:pt x="637" y="1294"/>
                </a:cubicBezTo>
                <a:cubicBezTo>
                  <a:pt x="1210" y="1294"/>
                  <a:pt x="1496" y="594"/>
                  <a:pt x="1099" y="196"/>
                </a:cubicBezTo>
                <a:cubicBezTo>
                  <a:pt x="964" y="61"/>
                  <a:pt x="800" y="1"/>
                  <a:pt x="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4415221" y="402956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7347620" y="4833819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804137" y="1876208"/>
            <a:ext cx="79818" cy="68581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469280" y="4522205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5613353" y="427029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69279" y="375930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347073" y="712650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8608271" y="3731901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9" name="Google Shape;39;p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1_2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/>
          <p:nvPr/>
        </p:nvSpPr>
        <p:spPr>
          <a:xfrm>
            <a:off x="84289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8652880" y="12990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10800000">
            <a:off x="330071" y="470475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28284" y="8001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10800000">
            <a:off x="1661896" y="34788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 rot="10800000">
            <a:off x="7512222" y="6339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49" name="Google Shape;349;p2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50" name="Google Shape;350;p21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NE_COLUMN_TEXT_1_2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715050" y="463349"/>
            <a:ext cx="77139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 rot="10800000" flipH="1">
            <a:off x="-10350" y="4628887"/>
            <a:ext cx="1337524" cy="538259"/>
            <a:chOff x="0" y="0"/>
            <a:chExt cx="4110400" cy="2081433"/>
          </a:xfrm>
        </p:grpSpPr>
        <p:sp>
          <p:nvSpPr>
            <p:cNvPr id="355" name="Google Shape;355;p2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2"/>
          <p:cNvSpPr/>
          <p:nvPr/>
        </p:nvSpPr>
        <p:spPr>
          <a:xfrm rot="10800000">
            <a:off x="8329861" y="871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2"/>
          <p:cNvSpPr/>
          <p:nvPr/>
        </p:nvSpPr>
        <p:spPr>
          <a:xfrm rot="10800000">
            <a:off x="8604472" y="4599271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/>
          <p:nvPr/>
        </p:nvSpPr>
        <p:spPr>
          <a:xfrm rot="10800000">
            <a:off x="619439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10800000">
            <a:off x="8691725" y="24721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10800000">
            <a:off x="7541397" y="368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10800000">
            <a:off x="338286" y="2472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10800000">
            <a:off x="3190363" y="47688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1610295" y="46683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422138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 flipH="1">
            <a:off x="5358390" y="1236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3"/>
          <p:cNvGrpSpPr/>
          <p:nvPr/>
        </p:nvGrpSpPr>
        <p:grpSpPr>
          <a:xfrm rot="10800000">
            <a:off x="7836069" y="4628887"/>
            <a:ext cx="1337524" cy="538259"/>
            <a:chOff x="0" y="0"/>
            <a:chExt cx="4110400" cy="2081433"/>
          </a:xfrm>
        </p:grpSpPr>
        <p:sp>
          <p:nvSpPr>
            <p:cNvPr id="374" name="Google Shape;374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2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80" name="Google Shape;380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>
            <a:spLocks noGrp="1"/>
          </p:cNvSpPr>
          <p:nvPr>
            <p:ph type="title" hasCustomPrompt="1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2774646" y="80752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528281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2415999" y="44148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 rot="10800000" flipH="1">
            <a:off x="-25151" y="4628887"/>
            <a:ext cx="1337524" cy="538259"/>
            <a:chOff x="0" y="0"/>
            <a:chExt cx="4110400" cy="2081433"/>
          </a:xfrm>
        </p:grpSpPr>
        <p:sp>
          <p:nvSpPr>
            <p:cNvPr id="389" name="Google Shape;389;p2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10800000" flipH="1">
            <a:off x="4401449" y="15027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title" hasCustomPrompt="1"/>
          </p:nvPr>
        </p:nvSpPr>
        <p:spPr>
          <a:xfrm>
            <a:off x="715125" y="1705751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75" y="1704126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5"/>
          <p:cNvSpPr txBox="1">
            <a:spLocks noGrp="1"/>
          </p:cNvSpPr>
          <p:nvPr>
            <p:ph type="title" idx="3"/>
          </p:nvPr>
        </p:nvSpPr>
        <p:spPr>
          <a:xfrm>
            <a:off x="715050" y="433961"/>
            <a:ext cx="77139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1"/>
          </p:nvPr>
        </p:nvSpPr>
        <p:spPr>
          <a:xfrm>
            <a:off x="126292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1987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05" name="Google Shape;405;p2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08" name="Google Shape;408;p2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/>
          <p:nvPr/>
        </p:nvSpPr>
        <p:spPr>
          <a:xfrm rot="10800000" flipH="1">
            <a:off x="615958" y="1108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8247618" y="1088079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 rot="10800000" flipH="1">
            <a:off x="6500750" y="4358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 rot="10800000" flipH="1">
            <a:off x="2257399" y="1986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 rot="10800000" flipH="1">
            <a:off x="5900687" y="46605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82956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71721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2"/>
          </p:nvPr>
        </p:nvSpPr>
        <p:spPr>
          <a:xfrm>
            <a:off x="709150" y="496634"/>
            <a:ext cx="7719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title" idx="3"/>
          </p:nvPr>
        </p:nvSpPr>
        <p:spPr>
          <a:xfrm>
            <a:off x="3516750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ubTitle" idx="4"/>
          </p:nvPr>
        </p:nvSpPr>
        <p:spPr>
          <a:xfrm>
            <a:off x="3404400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 idx="5"/>
          </p:nvPr>
        </p:nvSpPr>
        <p:spPr>
          <a:xfrm>
            <a:off x="621208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6"/>
          </p:nvPr>
        </p:nvSpPr>
        <p:spPr>
          <a:xfrm>
            <a:off x="609973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7"/>
          </p:nvPr>
        </p:nvSpPr>
        <p:spPr>
          <a:xfrm>
            <a:off x="82956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8"/>
          </p:nvPr>
        </p:nvSpPr>
        <p:spPr>
          <a:xfrm>
            <a:off x="71721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9"/>
          </p:nvPr>
        </p:nvSpPr>
        <p:spPr>
          <a:xfrm>
            <a:off x="3516750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13"/>
          </p:nvPr>
        </p:nvSpPr>
        <p:spPr>
          <a:xfrm>
            <a:off x="3404400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14"/>
          </p:nvPr>
        </p:nvSpPr>
        <p:spPr>
          <a:xfrm>
            <a:off x="621208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subTitle" idx="15"/>
          </p:nvPr>
        </p:nvSpPr>
        <p:spPr>
          <a:xfrm>
            <a:off x="609973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31" name="Google Shape;431;p2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34" name="Google Shape;434;p2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ctrTitle"/>
          </p:nvPr>
        </p:nvSpPr>
        <p:spPr>
          <a:xfrm>
            <a:off x="3441950" y="3625400"/>
            <a:ext cx="2279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1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2199789" y="40587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58002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536495" y="45685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flipH="1">
            <a:off x="-29597" y="-24963"/>
            <a:ext cx="2155884" cy="1091701"/>
            <a:chOff x="5540494" y="-3"/>
            <a:chExt cx="3593739" cy="1819805"/>
          </a:xfrm>
        </p:grpSpPr>
        <p:sp>
          <p:nvSpPr>
            <p:cNvPr id="447" name="Google Shape;447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7"/>
          <p:cNvGrpSpPr/>
          <p:nvPr/>
        </p:nvGrpSpPr>
        <p:grpSpPr>
          <a:xfrm rot="10800000">
            <a:off x="7821276" y="4634837"/>
            <a:ext cx="1337524" cy="538259"/>
            <a:chOff x="0" y="0"/>
            <a:chExt cx="4110400" cy="2081433"/>
          </a:xfrm>
        </p:grpSpPr>
        <p:sp>
          <p:nvSpPr>
            <p:cNvPr id="450" name="Google Shape;450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53" name="Google Shape;453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2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56" name="Google Shape;456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>
            <a:off x="8660020" y="2846373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6898778" y="6650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345463" y="22259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6924770" y="45325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 flipH="1">
            <a:off x="8233665" y="2971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>
            <a:off x="559870" y="37192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/>
          <p:nvPr/>
        </p:nvSpPr>
        <p:spPr>
          <a:xfrm>
            <a:off x="54450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4452557" y="47209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1077033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723333" y="1776830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1077033" y="345773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3"/>
          </p:nvPr>
        </p:nvSpPr>
        <p:spPr>
          <a:xfrm>
            <a:off x="723333" y="3782554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 idx="4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5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 idx="6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28"/>
          <p:cNvGrpSpPr/>
          <p:nvPr/>
        </p:nvGrpSpPr>
        <p:grpSpPr>
          <a:xfrm rot="10800000">
            <a:off x="7836069" y="4614086"/>
            <a:ext cx="1337524" cy="538259"/>
            <a:chOff x="0" y="0"/>
            <a:chExt cx="4110400" cy="2081433"/>
          </a:xfrm>
        </p:grpSpPr>
        <p:sp>
          <p:nvSpPr>
            <p:cNvPr id="477" name="Google Shape;477;p2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8"/>
          <p:cNvGrpSpPr/>
          <p:nvPr/>
        </p:nvGrpSpPr>
        <p:grpSpPr>
          <a:xfrm flipH="1">
            <a:off x="-25151" y="-22374"/>
            <a:ext cx="2155884" cy="1091701"/>
            <a:chOff x="5540494" y="-3"/>
            <a:chExt cx="3593739" cy="1819805"/>
          </a:xfrm>
        </p:grpSpPr>
        <p:sp>
          <p:nvSpPr>
            <p:cNvPr id="480" name="Google Shape;480;p2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_3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 rot="10800000">
            <a:off x="4392671" y="23813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title"/>
          </p:nvPr>
        </p:nvSpPr>
        <p:spPr>
          <a:xfrm>
            <a:off x="1324650" y="3587613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89" name="Google Shape;489;p29"/>
          <p:cNvSpPr txBox="1">
            <a:spLocks noGrp="1"/>
          </p:cNvSpPr>
          <p:nvPr>
            <p:ph type="subTitle" idx="1"/>
          </p:nvPr>
        </p:nvSpPr>
        <p:spPr>
          <a:xfrm>
            <a:off x="1324657" y="3900148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 idx="2"/>
          </p:nvPr>
        </p:nvSpPr>
        <p:spPr>
          <a:xfrm>
            <a:off x="5442150" y="3582250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5442157" y="3899085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3" name="Google Shape;493;p2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94" name="Google Shape;494;p2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97" name="Google Shape;497;p2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0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01" name="Google Shape;501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04" name="Google Shape;504;p3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0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8329426" y="40396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 flipH="1">
            <a:off x="7420040" y="131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852620" y="37046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68182" y="24497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1756457" y="18798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sz="7200" b="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3096150" y="1868175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2652000" y="3713535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ko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ko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ko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16" name="Google Shape;516;p30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17" name="Google Shape;517;p30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20" name="Google Shape;520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3" name="Google Shape;43;p4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/>
          <p:nvPr/>
        </p:nvSpPr>
        <p:spPr>
          <a:xfrm>
            <a:off x="410099" y="34110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50227" y="412619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672973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498880" y="48009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375193" y="4387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1" name="Google Shape;51;p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4"/>
          <p:cNvSpPr/>
          <p:nvPr/>
        </p:nvSpPr>
        <p:spPr>
          <a:xfrm>
            <a:off x="1576442" y="29816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/>
          <p:nvPr/>
        </p:nvSpPr>
        <p:spPr>
          <a:xfrm rot="5400000">
            <a:off x="6178329" y="1553713"/>
            <a:ext cx="232341" cy="219960"/>
          </a:xfrm>
          <a:prstGeom prst="flowChartExtra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1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"/>
          <p:cNvSpPr/>
          <p:nvPr/>
        </p:nvSpPr>
        <p:spPr>
          <a:xfrm flipH="1">
            <a:off x="8528465" y="9334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441445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1151425" y="1758421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1151430" y="2117021"/>
            <a:ext cx="26277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34" name="Google Shape;534;p3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37" name="Google Shape;537;p3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TWO_COLUMNS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body" idx="1"/>
          </p:nvPr>
        </p:nvSpPr>
        <p:spPr>
          <a:xfrm>
            <a:off x="715050" y="1346925"/>
            <a:ext cx="7716000" cy="3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32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43" name="Google Shape;543;p3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32"/>
          <p:cNvSpPr/>
          <p:nvPr/>
        </p:nvSpPr>
        <p:spPr>
          <a:xfrm>
            <a:off x="8294315" y="1603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7601801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2"/>
          <p:cNvSpPr/>
          <p:nvPr/>
        </p:nvSpPr>
        <p:spPr>
          <a:xfrm flipH="1">
            <a:off x="1680240" y="4378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240545" y="40322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6789244" y="28925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3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57" name="Google Shape;557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60" name="Google Shape;560;p3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33"/>
          <p:cNvSpPr/>
          <p:nvPr/>
        </p:nvSpPr>
        <p:spPr>
          <a:xfrm rot="10800000">
            <a:off x="4508434" y="461351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3"/>
          <p:cNvSpPr/>
          <p:nvPr/>
        </p:nvSpPr>
        <p:spPr>
          <a:xfrm rot="10800000">
            <a:off x="6745167" y="461393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/>
          <p:nvPr/>
        </p:nvSpPr>
        <p:spPr>
          <a:xfrm rot="10800000">
            <a:off x="2111093" y="520074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3"/>
          <p:cNvSpPr/>
          <p:nvPr/>
        </p:nvSpPr>
        <p:spPr>
          <a:xfrm rot="10800000">
            <a:off x="6585562" y="74894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3"/>
          <p:cNvSpPr/>
          <p:nvPr/>
        </p:nvSpPr>
        <p:spPr>
          <a:xfrm rot="10800000">
            <a:off x="8364935" y="246602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3"/>
          <p:cNvSpPr/>
          <p:nvPr/>
        </p:nvSpPr>
        <p:spPr>
          <a:xfrm rot="10800000">
            <a:off x="580020" y="2526131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/>
          <p:nvPr/>
        </p:nvSpPr>
        <p:spPr>
          <a:xfrm rot="10800000">
            <a:off x="4485523" y="1280800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72" name="Google Shape;572;p33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75" name="Google Shape;575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4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79" name="Google Shape;579;p3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82" name="Google Shape;582;p34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4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5" name="Google Shape;585;p34"/>
          <p:cNvSpPr txBox="1">
            <a:spLocks noGrp="1"/>
          </p:cNvSpPr>
          <p:nvPr>
            <p:ph type="subTitle" idx="1"/>
          </p:nvPr>
        </p:nvSpPr>
        <p:spPr>
          <a:xfrm>
            <a:off x="715075" y="1352050"/>
            <a:ext cx="7713900" cy="32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950140" y="5716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6860263" y="25920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7992945" y="44788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 flipH="1">
            <a:off x="199315" y="187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7411845" y="11529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8258407" y="240192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4754907" y="448322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/>
          <p:nvPr/>
        </p:nvSpPr>
        <p:spPr>
          <a:xfrm>
            <a:off x="8630374" y="238642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7145490" y="4605234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3071148" y="45061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427755" y="175723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364630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1673642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5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01" name="Google Shape;601;p3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5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ctrTitle" idx="2"/>
          </p:nvPr>
        </p:nvSpPr>
        <p:spPr>
          <a:xfrm>
            <a:off x="852388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852388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ctrTitle" idx="3"/>
          </p:nvPr>
        </p:nvSpPr>
        <p:spPr>
          <a:xfrm>
            <a:off x="3580200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4"/>
          </p:nvPr>
        </p:nvSpPr>
        <p:spPr>
          <a:xfrm>
            <a:off x="3580200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8" name="Google Shape;608;p35"/>
          <p:cNvSpPr txBox="1">
            <a:spLocks noGrp="1"/>
          </p:cNvSpPr>
          <p:nvPr>
            <p:ph type="ctrTitle" idx="5"/>
          </p:nvPr>
        </p:nvSpPr>
        <p:spPr>
          <a:xfrm>
            <a:off x="6308012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6"/>
          </p:nvPr>
        </p:nvSpPr>
        <p:spPr>
          <a:xfrm>
            <a:off x="6308012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610" name="Google Shape;610;p3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11" name="Google Shape;611;p35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36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6" name="Google Shape;616;p36"/>
          <p:cNvSpPr txBox="1">
            <a:spLocks noGrp="1"/>
          </p:cNvSpPr>
          <p:nvPr>
            <p:ph type="subTitle" idx="1"/>
          </p:nvPr>
        </p:nvSpPr>
        <p:spPr>
          <a:xfrm>
            <a:off x="713565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ctrTitle" idx="3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8" name="Google Shape;618;p36"/>
          <p:cNvSpPr txBox="1">
            <a:spLocks noGrp="1"/>
          </p:cNvSpPr>
          <p:nvPr>
            <p:ph type="subTitle" idx="4"/>
          </p:nvPr>
        </p:nvSpPr>
        <p:spPr>
          <a:xfrm>
            <a:off x="3441300" y="3477275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9" name="Google Shape;619;p36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0" name="Google Shape;620;p36"/>
          <p:cNvSpPr txBox="1">
            <a:spLocks noGrp="1"/>
          </p:cNvSpPr>
          <p:nvPr>
            <p:ph type="subTitle" idx="6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6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3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28" name="Google Shape;628;p3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31" name="Google Shape;631;p3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7"/>
          <p:cNvGrpSpPr/>
          <p:nvPr/>
        </p:nvGrpSpPr>
        <p:grpSpPr>
          <a:xfrm>
            <a:off x="-14802" y="4413285"/>
            <a:ext cx="2720977" cy="753340"/>
            <a:chOff x="-25" y="3419807"/>
            <a:chExt cx="5449584" cy="1723102"/>
          </a:xfrm>
        </p:grpSpPr>
        <p:sp>
          <p:nvSpPr>
            <p:cNvPr id="635" name="Google Shape;635;p3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7"/>
          <p:cNvGrpSpPr/>
          <p:nvPr/>
        </p:nvGrpSpPr>
        <p:grpSpPr>
          <a:xfrm flipH="1">
            <a:off x="7434862" y="-14501"/>
            <a:ext cx="1730067" cy="876075"/>
            <a:chOff x="0" y="0"/>
            <a:chExt cx="4110400" cy="2081433"/>
          </a:xfrm>
        </p:grpSpPr>
        <p:sp>
          <p:nvSpPr>
            <p:cNvPr id="638" name="Google Shape;638;p3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37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7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7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7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 flipH="1">
            <a:off x="6" y="-7560"/>
            <a:ext cx="2155884" cy="1091701"/>
            <a:chOff x="5540494" y="-3"/>
            <a:chExt cx="3593739" cy="1819805"/>
          </a:xfrm>
        </p:grpSpPr>
        <p:sp>
          <p:nvSpPr>
            <p:cNvPr id="648" name="Google Shape;648;p3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 rot="10800000">
            <a:off x="7806475" y="4605234"/>
            <a:ext cx="1337524" cy="538259"/>
            <a:chOff x="0" y="0"/>
            <a:chExt cx="4110400" cy="2081433"/>
          </a:xfrm>
        </p:grpSpPr>
        <p:sp>
          <p:nvSpPr>
            <p:cNvPr id="651" name="Google Shape;651;p3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8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898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8373520" y="4936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1840188" y="479451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702665" y="3927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6377565" y="797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72" name="Google Shape;72;p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75" name="Google Shape;75;p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/>
          <p:nvPr/>
        </p:nvSpPr>
        <p:spPr>
          <a:xfrm>
            <a:off x="1981323" y="478368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7178184" y="46567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7522878" y="8850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rot="10800000">
            <a:off x="4472943" y="100660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rot="10800000">
            <a:off x="598329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3778571" y="45915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86" name="Google Shape;86;p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89" name="Google Shape;89;p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9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>
            <a:off x="-14825" y="3808742"/>
            <a:ext cx="4313890" cy="1364008"/>
            <a:chOff x="-25" y="3419807"/>
            <a:chExt cx="5449584" cy="1723102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47287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8242174" y="3763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223529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692218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61553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825839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7768612" y="4839606"/>
            <a:ext cx="386012" cy="303295"/>
          </a:xfrm>
          <a:custGeom>
            <a:avLst/>
            <a:gdLst/>
            <a:ahLst/>
            <a:cxnLst/>
            <a:rect l="l" t="t" r="r" b="b"/>
            <a:pathLst>
              <a:path w="9520" h="7480" extrusionOk="0">
                <a:moveTo>
                  <a:pt x="1657" y="0"/>
                </a:moveTo>
                <a:cubicBezTo>
                  <a:pt x="1549" y="0"/>
                  <a:pt x="1442" y="14"/>
                  <a:pt x="1338" y="46"/>
                </a:cubicBezTo>
                <a:cubicBezTo>
                  <a:pt x="940" y="158"/>
                  <a:pt x="733" y="699"/>
                  <a:pt x="574" y="1033"/>
                </a:cubicBezTo>
                <a:cubicBezTo>
                  <a:pt x="49" y="2179"/>
                  <a:pt x="1" y="3660"/>
                  <a:pt x="33" y="4901"/>
                </a:cubicBezTo>
                <a:cubicBezTo>
                  <a:pt x="33" y="5474"/>
                  <a:pt x="208" y="5952"/>
                  <a:pt x="192" y="6541"/>
                </a:cubicBezTo>
                <a:cubicBezTo>
                  <a:pt x="160" y="6843"/>
                  <a:pt x="160" y="7162"/>
                  <a:pt x="192" y="7480"/>
                </a:cubicBezTo>
                <a:lnTo>
                  <a:pt x="9519" y="7480"/>
                </a:lnTo>
                <a:cubicBezTo>
                  <a:pt x="9472" y="7432"/>
                  <a:pt x="9424" y="7384"/>
                  <a:pt x="9376" y="7353"/>
                </a:cubicBezTo>
                <a:cubicBezTo>
                  <a:pt x="8930" y="6971"/>
                  <a:pt x="8485" y="6684"/>
                  <a:pt x="8103" y="6238"/>
                </a:cubicBezTo>
                <a:cubicBezTo>
                  <a:pt x="7450" y="5474"/>
                  <a:pt x="6798" y="4694"/>
                  <a:pt x="6240" y="3883"/>
                </a:cubicBezTo>
                <a:cubicBezTo>
                  <a:pt x="5365" y="2625"/>
                  <a:pt x="4585" y="1368"/>
                  <a:pt x="3200" y="588"/>
                </a:cubicBezTo>
                <a:cubicBezTo>
                  <a:pt x="2763" y="349"/>
                  <a:pt x="2193" y="0"/>
                  <a:pt x="1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>
            <a:off x="6300251" y="-14801"/>
            <a:ext cx="2863492" cy="1450021"/>
            <a:chOff x="5540494" y="-3"/>
            <a:chExt cx="3593739" cy="1819805"/>
          </a:xfrm>
        </p:grpSpPr>
        <p:sp>
          <p:nvSpPr>
            <p:cNvPr id="104" name="Google Shape;104;p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-29581" y="-14791"/>
            <a:ext cx="1730067" cy="876075"/>
            <a:chOff x="0" y="0"/>
            <a:chExt cx="4110400" cy="2081433"/>
          </a:xfrm>
        </p:grpSpPr>
        <p:sp>
          <p:nvSpPr>
            <p:cNvPr id="107" name="Google Shape;107;p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40400" y="1250725"/>
            <a:ext cx="70632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836965" y="2470057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2007458" y="4251386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461760" y="33892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2224183" y="33934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911065" y="4505057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flipH="1">
            <a:off x="6004460" y="632102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46165" y="369178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8262078" y="2285696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4438852" y="4693459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22" name="Google Shape;122;p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1" name="Google Shape;131;p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35" name="Google Shape;135;p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8" name="Google Shape;138;p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568700" y="2284475"/>
            <a:ext cx="38538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2"/>
          </p:nvPr>
        </p:nvSpPr>
        <p:spPr>
          <a:xfrm>
            <a:off x="4568700" y="2724150"/>
            <a:ext cx="38538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00015" y="797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364938" y="45061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6425732" y="8909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 flipH="1">
            <a:off x="4358815" y="45061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69245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498219" y="3684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306932" y="17183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6" cy="5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 rot="8100000">
            <a:off x="271909" y="682979"/>
            <a:ext cx="3543137" cy="2136056"/>
          </a:xfrm>
          <a:custGeom>
            <a:avLst/>
            <a:gdLst/>
            <a:ahLst/>
            <a:cxnLst/>
            <a:rect l="l" t="t" r="r" b="b"/>
            <a:pathLst>
              <a:path w="55855" h="36282" extrusionOk="0">
                <a:moveTo>
                  <a:pt x="19652" y="1"/>
                </a:moveTo>
                <a:cubicBezTo>
                  <a:pt x="17688" y="1"/>
                  <a:pt x="15694" y="544"/>
                  <a:pt x="14135" y="1794"/>
                </a:cubicBezTo>
                <a:cubicBezTo>
                  <a:pt x="13148" y="2590"/>
                  <a:pt x="12384" y="3641"/>
                  <a:pt x="11525" y="4564"/>
                </a:cubicBezTo>
                <a:cubicBezTo>
                  <a:pt x="10283" y="5917"/>
                  <a:pt x="8851" y="7063"/>
                  <a:pt x="7259" y="7970"/>
                </a:cubicBezTo>
                <a:cubicBezTo>
                  <a:pt x="5715" y="8846"/>
                  <a:pt x="3996" y="9514"/>
                  <a:pt x="2706" y="10788"/>
                </a:cubicBezTo>
                <a:cubicBezTo>
                  <a:pt x="144" y="13319"/>
                  <a:pt x="0" y="17600"/>
                  <a:pt x="924" y="21182"/>
                </a:cubicBezTo>
                <a:cubicBezTo>
                  <a:pt x="2308" y="26594"/>
                  <a:pt x="5954" y="31560"/>
                  <a:pt x="10968" y="33486"/>
                </a:cubicBezTo>
                <a:cubicBezTo>
                  <a:pt x="13704" y="34537"/>
                  <a:pt x="16653" y="34657"/>
                  <a:pt x="19588" y="34657"/>
                </a:cubicBezTo>
                <a:cubicBezTo>
                  <a:pt x="20255" y="34657"/>
                  <a:pt x="20921" y="34651"/>
                  <a:pt x="21584" y="34648"/>
                </a:cubicBezTo>
                <a:cubicBezTo>
                  <a:pt x="21708" y="34648"/>
                  <a:pt x="21832" y="34647"/>
                  <a:pt x="21956" y="34647"/>
                </a:cubicBezTo>
                <a:cubicBezTo>
                  <a:pt x="29266" y="34647"/>
                  <a:pt x="36590" y="35110"/>
                  <a:pt x="43853" y="36064"/>
                </a:cubicBezTo>
                <a:cubicBezTo>
                  <a:pt x="44885" y="36198"/>
                  <a:pt x="45863" y="36281"/>
                  <a:pt x="46785" y="36281"/>
                </a:cubicBezTo>
                <a:cubicBezTo>
                  <a:pt x="50159" y="36281"/>
                  <a:pt x="52780" y="35165"/>
                  <a:pt x="54518" y="31289"/>
                </a:cubicBezTo>
                <a:cubicBezTo>
                  <a:pt x="55250" y="29698"/>
                  <a:pt x="55855" y="27931"/>
                  <a:pt x="55536" y="26196"/>
                </a:cubicBezTo>
                <a:cubicBezTo>
                  <a:pt x="55266" y="24652"/>
                  <a:pt x="54279" y="23378"/>
                  <a:pt x="53626" y="21962"/>
                </a:cubicBezTo>
                <a:cubicBezTo>
                  <a:pt x="52321" y="19176"/>
                  <a:pt x="52241" y="15961"/>
                  <a:pt x="51302" y="13016"/>
                </a:cubicBezTo>
                <a:cubicBezTo>
                  <a:pt x="49404" y="7183"/>
                  <a:pt x="43720" y="2984"/>
                  <a:pt x="37864" y="2984"/>
                </a:cubicBezTo>
                <a:cubicBezTo>
                  <a:pt x="37632" y="2984"/>
                  <a:pt x="37400" y="2991"/>
                  <a:pt x="37168" y="3004"/>
                </a:cubicBezTo>
                <a:cubicBezTo>
                  <a:pt x="35663" y="3097"/>
                  <a:pt x="34159" y="3447"/>
                  <a:pt x="32654" y="3447"/>
                </a:cubicBezTo>
                <a:cubicBezTo>
                  <a:pt x="32360" y="3447"/>
                  <a:pt x="32066" y="3433"/>
                  <a:pt x="31772" y="3402"/>
                </a:cubicBezTo>
                <a:cubicBezTo>
                  <a:pt x="29862" y="3227"/>
                  <a:pt x="28095" y="2352"/>
                  <a:pt x="26312" y="1603"/>
                </a:cubicBezTo>
                <a:cubicBezTo>
                  <a:pt x="24338" y="776"/>
                  <a:pt x="22269" y="107"/>
                  <a:pt x="20136" y="12"/>
                </a:cubicBezTo>
                <a:cubicBezTo>
                  <a:pt x="19975" y="4"/>
                  <a:pt x="19814" y="1"/>
                  <a:pt x="19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>
            <a:off x="515998" y="167290"/>
            <a:ext cx="8099717" cy="4636133"/>
            <a:chOff x="515998" y="167290"/>
            <a:chExt cx="8099717" cy="4636133"/>
          </a:xfrm>
        </p:grpSpPr>
        <p:sp>
          <p:nvSpPr>
            <p:cNvPr id="155" name="Google Shape;155;p10"/>
            <p:cNvSpPr/>
            <p:nvPr/>
          </p:nvSpPr>
          <p:spPr>
            <a:xfrm>
              <a:off x="7538125" y="438750"/>
              <a:ext cx="198201" cy="199045"/>
            </a:xfrm>
            <a:custGeom>
              <a:avLst/>
              <a:gdLst/>
              <a:ahLst/>
              <a:cxnLst/>
              <a:rect l="l" t="t" r="r" b="b"/>
              <a:pathLst>
                <a:path w="3757" h="3773" fill="none" extrusionOk="0">
                  <a:moveTo>
                    <a:pt x="3757" y="1879"/>
                  </a:moveTo>
                  <a:lnTo>
                    <a:pt x="1879" y="3773"/>
                  </a:lnTo>
                  <a:lnTo>
                    <a:pt x="0" y="1879"/>
                  </a:lnTo>
                  <a:lnTo>
                    <a:pt x="187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575615" y="503986"/>
              <a:ext cx="79818" cy="68581"/>
            </a:xfrm>
            <a:custGeom>
              <a:avLst/>
              <a:gdLst/>
              <a:ahLst/>
              <a:cxnLst/>
              <a:rect l="l" t="t" r="r" b="b"/>
              <a:pathLst>
                <a:path w="1513" h="1300" extrusionOk="0">
                  <a:moveTo>
                    <a:pt x="852" y="1"/>
                  </a:moveTo>
                  <a:cubicBezTo>
                    <a:pt x="693" y="1"/>
                    <a:pt x="531" y="58"/>
                    <a:pt x="398" y="185"/>
                  </a:cubicBezTo>
                  <a:cubicBezTo>
                    <a:pt x="0" y="599"/>
                    <a:pt x="287" y="1300"/>
                    <a:pt x="860" y="1300"/>
                  </a:cubicBezTo>
                  <a:cubicBezTo>
                    <a:pt x="1210" y="1300"/>
                    <a:pt x="1496" y="1013"/>
                    <a:pt x="1512" y="647"/>
                  </a:cubicBezTo>
                  <a:cubicBezTo>
                    <a:pt x="1512" y="258"/>
                    <a:pt x="1189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8242174" y="4419904"/>
              <a:ext cx="373542" cy="370655"/>
            </a:xfrm>
            <a:custGeom>
              <a:avLst/>
              <a:gdLst/>
              <a:ahLst/>
              <a:cxnLst/>
              <a:rect l="l" t="t" r="r" b="b"/>
              <a:pathLst>
                <a:path w="2070" h="2054" extrusionOk="0">
                  <a:moveTo>
                    <a:pt x="1035" y="0"/>
                  </a:moveTo>
                  <a:lnTo>
                    <a:pt x="0" y="1035"/>
                  </a:lnTo>
                  <a:lnTo>
                    <a:pt x="1035" y="2054"/>
                  </a:lnTo>
                  <a:lnTo>
                    <a:pt x="2070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515998" y="4605223"/>
              <a:ext cx="199045" cy="198201"/>
            </a:xfrm>
            <a:custGeom>
              <a:avLst/>
              <a:gdLst/>
              <a:ahLst/>
              <a:cxnLst/>
              <a:rect l="l" t="t" r="r" b="b"/>
              <a:pathLst>
                <a:path w="3773" h="3757" extrusionOk="0">
                  <a:moveTo>
                    <a:pt x="1878" y="0"/>
                  </a:moveTo>
                  <a:lnTo>
                    <a:pt x="0" y="1878"/>
                  </a:lnTo>
                  <a:lnTo>
                    <a:pt x="1878" y="3757"/>
                  </a:lnTo>
                  <a:lnTo>
                    <a:pt x="3773" y="187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8249624" y="2190958"/>
              <a:ext cx="358649" cy="380781"/>
            </a:xfrm>
            <a:custGeom>
              <a:avLst/>
              <a:gdLst/>
              <a:ahLst/>
              <a:cxnLst/>
              <a:rect l="l" t="t" r="r" b="b"/>
              <a:pathLst>
                <a:path w="4394" h="4665" fill="none" extrusionOk="0">
                  <a:moveTo>
                    <a:pt x="446" y="1481"/>
                  </a:moveTo>
                  <a:cubicBezTo>
                    <a:pt x="1178" y="1"/>
                    <a:pt x="3327" y="128"/>
                    <a:pt x="3852" y="1688"/>
                  </a:cubicBezTo>
                  <a:cubicBezTo>
                    <a:pt x="4394" y="3248"/>
                    <a:pt x="2786" y="4665"/>
                    <a:pt x="1306" y="3948"/>
                  </a:cubicBezTo>
                  <a:cubicBezTo>
                    <a:pt x="382" y="3503"/>
                    <a:pt x="0" y="2388"/>
                    <a:pt x="446" y="148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3852330" y="167290"/>
              <a:ext cx="199045" cy="199097"/>
            </a:xfrm>
            <a:custGeom>
              <a:avLst/>
              <a:gdLst/>
              <a:ahLst/>
              <a:cxnLst/>
              <a:rect l="l" t="t" r="r" b="b"/>
              <a:pathLst>
                <a:path w="3773" h="3774" extrusionOk="0">
                  <a:moveTo>
                    <a:pt x="1894" y="1"/>
                  </a:moveTo>
                  <a:lnTo>
                    <a:pt x="0" y="1879"/>
                  </a:lnTo>
                  <a:lnTo>
                    <a:pt x="1894" y="3773"/>
                  </a:lnTo>
                  <a:lnTo>
                    <a:pt x="3773" y="1879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78792" y="4419899"/>
              <a:ext cx="341098" cy="339652"/>
            </a:xfrm>
            <a:custGeom>
              <a:avLst/>
              <a:gdLst/>
              <a:ahLst/>
              <a:cxnLst/>
              <a:rect l="l" t="t" r="r" b="b"/>
              <a:pathLst>
                <a:path w="3773" h="3757" fill="none" extrusionOk="0">
                  <a:moveTo>
                    <a:pt x="3773" y="1879"/>
                  </a:moveTo>
                  <a:lnTo>
                    <a:pt x="1878" y="3757"/>
                  </a:lnTo>
                  <a:lnTo>
                    <a:pt x="0" y="1879"/>
                  </a:lnTo>
                  <a:lnTo>
                    <a:pt x="187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8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dp.kt.co.kr/invoke/SOKBP2603/?goodsCode=LTCONLINE" TargetMode="External"/><Relationship Id="rId3" Type="http://schemas.openxmlformats.org/officeDocument/2006/relationships/hyperlink" Target="http://hannun.or.kr/2021/4-1/" TargetMode="External"/><Relationship Id="rId7" Type="http://schemas.openxmlformats.org/officeDocument/2006/relationships/hyperlink" Target="https://www.data.go.kr/data/15069309/fileData.d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ikidocs.net/book/2155" TargetMode="External"/><Relationship Id="rId5" Type="http://schemas.openxmlformats.org/officeDocument/2006/relationships/hyperlink" Target="https://kfsp-datazoom.org/korea04.do" TargetMode="External"/><Relationship Id="rId4" Type="http://schemas.openxmlformats.org/officeDocument/2006/relationships/hyperlink" Target="http://digitalchosun.dizzo.com/site/data/html_dir/2018/08/09/2018080912426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9"/>
          <p:cNvSpPr txBox="1">
            <a:spLocks noGrp="1"/>
          </p:cNvSpPr>
          <p:nvPr>
            <p:ph type="subTitle" idx="1"/>
          </p:nvPr>
        </p:nvSpPr>
        <p:spPr>
          <a:xfrm>
            <a:off x="6513650" y="3562000"/>
            <a:ext cx="2290500" cy="10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201922042 조성현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201821991 고경수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201720066 박선태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63" name="Google Shape;663;p39"/>
          <p:cNvSpPr txBox="1">
            <a:spLocks noGrp="1"/>
          </p:cNvSpPr>
          <p:nvPr>
            <p:ph type="ctrTitle"/>
          </p:nvPr>
        </p:nvSpPr>
        <p:spPr>
          <a:xfrm>
            <a:off x="1964125" y="1292825"/>
            <a:ext cx="52437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COVID-19</a:t>
            </a:r>
            <a:endParaRPr sz="675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750">
                <a:latin typeface="Nanum Gothic"/>
                <a:ea typeface="Nanum Gothic"/>
                <a:cs typeface="Nanum Gothic"/>
                <a:sym typeface="Nanum Gothic"/>
              </a:rPr>
              <a:t>데이터분석</a:t>
            </a:r>
            <a:endParaRPr sz="675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8"/>
          <p:cNvSpPr txBox="1">
            <a:spLocks noGrp="1"/>
          </p:cNvSpPr>
          <p:nvPr>
            <p:ph type="subTitle" idx="1"/>
          </p:nvPr>
        </p:nvSpPr>
        <p:spPr>
          <a:xfrm>
            <a:off x="1035000" y="618700"/>
            <a:ext cx="70740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코로나 이전과 이후의 부정적 기사 빈도 비교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749" name="Google Shape;749;p48"/>
          <p:cNvGraphicFramePr/>
          <p:nvPr/>
        </p:nvGraphicFramePr>
        <p:xfrm>
          <a:off x="598150" y="2129838"/>
          <a:ext cx="3388450" cy="1188630"/>
        </p:xfrm>
        <a:graphic>
          <a:graphicData uri="http://schemas.openxmlformats.org/drawingml/2006/table">
            <a:tbl>
              <a:tblPr>
                <a:noFill/>
                <a:tableStyleId>{C31C3CF2-3C80-490C-9D05-06DBD23563C0}</a:tableStyleId>
              </a:tblPr>
              <a:tblGrid>
                <a:gridCol w="189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빈도 수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긍정 / 중립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725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부정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0" name="Google Shape;750;p48"/>
          <p:cNvGraphicFramePr/>
          <p:nvPr/>
        </p:nvGraphicFramePr>
        <p:xfrm>
          <a:off x="5081200" y="2129838"/>
          <a:ext cx="3388450" cy="1188630"/>
        </p:xfrm>
        <a:graphic>
          <a:graphicData uri="http://schemas.openxmlformats.org/drawingml/2006/table">
            <a:tbl>
              <a:tblPr>
                <a:noFill/>
                <a:tableStyleId>{C31C3CF2-3C80-490C-9D05-06DBD23563C0}</a:tableStyleId>
              </a:tblPr>
              <a:tblGrid>
                <a:gridCol w="189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빈도 수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긍정 / 중립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670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부정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51" name="Google Shape;751;p48"/>
          <p:cNvCxnSpPr/>
          <p:nvPr/>
        </p:nvCxnSpPr>
        <p:spPr>
          <a:xfrm>
            <a:off x="4295850" y="2761000"/>
            <a:ext cx="3999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48"/>
          <p:cNvSpPr txBox="1"/>
          <p:nvPr/>
        </p:nvSpPr>
        <p:spPr>
          <a:xfrm>
            <a:off x="3271650" y="3571825"/>
            <a:ext cx="26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부정적 기사 </a:t>
            </a:r>
            <a:r>
              <a:rPr lang="ko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1.73배</a:t>
            </a: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 증가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3" name="Google Shape;753;p48"/>
          <p:cNvSpPr txBox="1"/>
          <p:nvPr/>
        </p:nvSpPr>
        <p:spPr>
          <a:xfrm>
            <a:off x="3160750" y="4114125"/>
            <a:ext cx="266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각 표본은 800개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이표본 비율 검정 결과 pr&lt;0.001 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9"/>
          <p:cNvSpPr txBox="1">
            <a:spLocks noGrp="1"/>
          </p:cNvSpPr>
          <p:nvPr>
            <p:ph type="ctrTitle" idx="3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기사의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긍·부정 분류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9" name="Google Shape;759;p49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해결 방안 제시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0" name="Google Shape;760;p49"/>
          <p:cNvSpPr txBox="1">
            <a:spLocks noGrp="1"/>
          </p:cNvSpPr>
          <p:nvPr>
            <p:ph type="ctrTitle" idx="2"/>
          </p:nvPr>
        </p:nvSpPr>
        <p:spPr>
          <a:xfrm>
            <a:off x="713551" y="24573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코로나19 관련 기사 분류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1" name="Google Shape;761;p49"/>
          <p:cNvSpPr txBox="1">
            <a:spLocks noGrp="1"/>
          </p:cNvSpPr>
          <p:nvPr>
            <p:ph type="ctrTitle" idx="5"/>
          </p:nvPr>
        </p:nvSpPr>
        <p:spPr>
          <a:xfrm>
            <a:off x="6169113" y="26097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긍·부정적 기사의 노출 순서 조절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14675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4195350" y="21325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69231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6554139" y="3926930"/>
            <a:ext cx="653551" cy="1155583"/>
            <a:chOff x="2636064" y="3539130"/>
            <a:chExt cx="653551" cy="1155583"/>
          </a:xfrm>
        </p:grpSpPr>
        <p:sp>
          <p:nvSpPr>
            <p:cNvPr id="766" name="Google Shape;766;p49"/>
            <p:cNvSpPr/>
            <p:nvPr/>
          </p:nvSpPr>
          <p:spPr>
            <a:xfrm>
              <a:off x="2666985" y="4515738"/>
              <a:ext cx="591728" cy="178976"/>
            </a:xfrm>
            <a:custGeom>
              <a:avLst/>
              <a:gdLst/>
              <a:ahLst/>
              <a:cxnLst/>
              <a:rect l="l" t="t" r="r" b="b"/>
              <a:pathLst>
                <a:path w="18147" h="2146" extrusionOk="0">
                  <a:moveTo>
                    <a:pt x="4077" y="0"/>
                  </a:moveTo>
                  <a:cubicBezTo>
                    <a:pt x="3420" y="0"/>
                    <a:pt x="2755" y="35"/>
                    <a:pt x="2102" y="115"/>
                  </a:cubicBezTo>
                  <a:cubicBezTo>
                    <a:pt x="1704" y="163"/>
                    <a:pt x="1306" y="243"/>
                    <a:pt x="924" y="386"/>
                  </a:cubicBezTo>
                  <a:cubicBezTo>
                    <a:pt x="876" y="402"/>
                    <a:pt x="829" y="418"/>
                    <a:pt x="781" y="466"/>
                  </a:cubicBezTo>
                  <a:cubicBezTo>
                    <a:pt x="590" y="688"/>
                    <a:pt x="1258" y="784"/>
                    <a:pt x="1465" y="895"/>
                  </a:cubicBezTo>
                  <a:cubicBezTo>
                    <a:pt x="1465" y="895"/>
                    <a:pt x="1481" y="911"/>
                    <a:pt x="1481" y="911"/>
                  </a:cubicBezTo>
                  <a:cubicBezTo>
                    <a:pt x="1481" y="927"/>
                    <a:pt x="1465" y="927"/>
                    <a:pt x="1449" y="943"/>
                  </a:cubicBezTo>
                  <a:cubicBezTo>
                    <a:pt x="1242" y="991"/>
                    <a:pt x="1020" y="1023"/>
                    <a:pt x="813" y="1055"/>
                  </a:cubicBezTo>
                  <a:cubicBezTo>
                    <a:pt x="590" y="1102"/>
                    <a:pt x="383" y="1166"/>
                    <a:pt x="192" y="1261"/>
                  </a:cubicBezTo>
                  <a:cubicBezTo>
                    <a:pt x="112" y="1293"/>
                    <a:pt x="33" y="1325"/>
                    <a:pt x="17" y="1389"/>
                  </a:cubicBezTo>
                  <a:cubicBezTo>
                    <a:pt x="1" y="1484"/>
                    <a:pt x="176" y="1564"/>
                    <a:pt x="335" y="1580"/>
                  </a:cubicBezTo>
                  <a:cubicBezTo>
                    <a:pt x="988" y="1707"/>
                    <a:pt x="1625" y="1803"/>
                    <a:pt x="2277" y="1850"/>
                  </a:cubicBezTo>
                  <a:cubicBezTo>
                    <a:pt x="4425" y="2046"/>
                    <a:pt x="6578" y="2145"/>
                    <a:pt x="8730" y="2145"/>
                  </a:cubicBezTo>
                  <a:cubicBezTo>
                    <a:pt x="10087" y="2145"/>
                    <a:pt x="11444" y="2106"/>
                    <a:pt x="12799" y="2025"/>
                  </a:cubicBezTo>
                  <a:cubicBezTo>
                    <a:pt x="13610" y="1978"/>
                    <a:pt x="14438" y="1898"/>
                    <a:pt x="15138" y="1659"/>
                  </a:cubicBezTo>
                  <a:cubicBezTo>
                    <a:pt x="15393" y="1564"/>
                    <a:pt x="15616" y="1468"/>
                    <a:pt x="15871" y="1405"/>
                  </a:cubicBezTo>
                  <a:cubicBezTo>
                    <a:pt x="16523" y="1214"/>
                    <a:pt x="17319" y="1293"/>
                    <a:pt x="17940" y="1070"/>
                  </a:cubicBezTo>
                  <a:cubicBezTo>
                    <a:pt x="18004" y="1055"/>
                    <a:pt x="18051" y="1023"/>
                    <a:pt x="18099" y="975"/>
                  </a:cubicBezTo>
                  <a:cubicBezTo>
                    <a:pt x="18147" y="895"/>
                    <a:pt x="18067" y="816"/>
                    <a:pt x="17972" y="768"/>
                  </a:cubicBezTo>
                  <a:cubicBezTo>
                    <a:pt x="17462" y="434"/>
                    <a:pt x="16889" y="482"/>
                    <a:pt x="16237" y="418"/>
                  </a:cubicBezTo>
                  <a:cubicBezTo>
                    <a:pt x="15441" y="338"/>
                    <a:pt x="14661" y="275"/>
                    <a:pt x="13865" y="243"/>
                  </a:cubicBezTo>
                  <a:cubicBezTo>
                    <a:pt x="10909" y="123"/>
                    <a:pt x="7952" y="3"/>
                    <a:pt x="4996" y="3"/>
                  </a:cubicBezTo>
                  <a:cubicBezTo>
                    <a:pt x="4816" y="3"/>
                    <a:pt x="4637" y="3"/>
                    <a:pt x="4458" y="4"/>
                  </a:cubicBezTo>
                  <a:cubicBezTo>
                    <a:pt x="4331" y="1"/>
                    <a:pt x="4204" y="0"/>
                    <a:pt x="40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" name="Google Shape;767;p49"/>
            <p:cNvGrpSpPr/>
            <p:nvPr/>
          </p:nvGrpSpPr>
          <p:grpSpPr>
            <a:xfrm>
              <a:off x="2636064" y="3539130"/>
              <a:ext cx="653551" cy="1064480"/>
              <a:chOff x="-1416811" y="1325883"/>
              <a:chExt cx="653551" cy="1064480"/>
            </a:xfrm>
          </p:grpSpPr>
          <p:sp>
            <p:nvSpPr>
              <p:cNvPr id="768" name="Google Shape;768;p49"/>
              <p:cNvSpPr/>
              <p:nvPr/>
            </p:nvSpPr>
            <p:spPr>
              <a:xfrm>
                <a:off x="-1044474" y="1858773"/>
                <a:ext cx="70074" cy="53159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5811" fill="none" extrusionOk="0">
                    <a:moveTo>
                      <a:pt x="1" y="1"/>
                    </a:moveTo>
                    <a:cubicBezTo>
                      <a:pt x="1" y="1"/>
                      <a:pt x="765" y="3216"/>
                      <a:pt x="240" y="5811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9"/>
              <p:cNvSpPr/>
              <p:nvPr/>
            </p:nvSpPr>
            <p:spPr>
              <a:xfrm>
                <a:off x="-1128913" y="1874874"/>
                <a:ext cx="109319" cy="95322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42" extrusionOk="0">
                    <a:moveTo>
                      <a:pt x="1" y="0"/>
                    </a:moveTo>
                    <a:cubicBezTo>
                      <a:pt x="17" y="191"/>
                      <a:pt x="96" y="366"/>
                      <a:pt x="208" y="493"/>
                    </a:cubicBezTo>
                    <a:cubicBezTo>
                      <a:pt x="303" y="653"/>
                      <a:pt x="446" y="796"/>
                      <a:pt x="590" y="891"/>
                    </a:cubicBezTo>
                    <a:cubicBezTo>
                      <a:pt x="659" y="937"/>
                      <a:pt x="853" y="1042"/>
                      <a:pt x="985" y="1042"/>
                    </a:cubicBezTo>
                    <a:cubicBezTo>
                      <a:pt x="1036" y="1042"/>
                      <a:pt x="1077" y="1027"/>
                      <a:pt x="1099" y="987"/>
                    </a:cubicBezTo>
                    <a:cubicBezTo>
                      <a:pt x="1195" y="860"/>
                      <a:pt x="924" y="541"/>
                      <a:pt x="844" y="462"/>
                    </a:cubicBezTo>
                    <a:cubicBezTo>
                      <a:pt x="733" y="350"/>
                      <a:pt x="606" y="271"/>
                      <a:pt x="478" y="223"/>
                    </a:cubicBezTo>
                    <a:cubicBezTo>
                      <a:pt x="335" y="143"/>
                      <a:pt x="176" y="64"/>
                      <a:pt x="1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-1035692" y="1845690"/>
                <a:ext cx="78764" cy="12679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86" extrusionOk="0">
                    <a:moveTo>
                      <a:pt x="828" y="1"/>
                    </a:moveTo>
                    <a:lnTo>
                      <a:pt x="828" y="1"/>
                    </a:lnTo>
                    <a:cubicBezTo>
                      <a:pt x="589" y="176"/>
                      <a:pt x="383" y="399"/>
                      <a:pt x="255" y="669"/>
                    </a:cubicBezTo>
                    <a:cubicBezTo>
                      <a:pt x="191" y="781"/>
                      <a:pt x="0" y="1258"/>
                      <a:pt x="144" y="1370"/>
                    </a:cubicBezTo>
                    <a:cubicBezTo>
                      <a:pt x="158" y="1380"/>
                      <a:pt x="175" y="1385"/>
                      <a:pt x="192" y="1385"/>
                    </a:cubicBezTo>
                    <a:cubicBezTo>
                      <a:pt x="330" y="1385"/>
                      <a:pt x="547" y="1088"/>
                      <a:pt x="589" y="1003"/>
                    </a:cubicBezTo>
                    <a:cubicBezTo>
                      <a:pt x="653" y="892"/>
                      <a:pt x="701" y="765"/>
                      <a:pt x="749" y="637"/>
                    </a:cubicBezTo>
                    <a:cubicBezTo>
                      <a:pt x="828" y="446"/>
                      <a:pt x="860" y="223"/>
                      <a:pt x="82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-1101194" y="1667390"/>
                <a:ext cx="87455" cy="15039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644" extrusionOk="0">
                    <a:moveTo>
                      <a:pt x="405" y="1"/>
                    </a:moveTo>
                    <a:cubicBezTo>
                      <a:pt x="380" y="1"/>
                      <a:pt x="356" y="8"/>
                      <a:pt x="334" y="24"/>
                    </a:cubicBezTo>
                    <a:cubicBezTo>
                      <a:pt x="271" y="87"/>
                      <a:pt x="239" y="215"/>
                      <a:pt x="175" y="262"/>
                    </a:cubicBezTo>
                    <a:lnTo>
                      <a:pt x="80" y="262"/>
                    </a:lnTo>
                    <a:cubicBezTo>
                      <a:pt x="64" y="278"/>
                      <a:pt x="48" y="278"/>
                      <a:pt x="48" y="294"/>
                    </a:cubicBezTo>
                    <a:cubicBezTo>
                      <a:pt x="16" y="358"/>
                      <a:pt x="0" y="422"/>
                      <a:pt x="0" y="485"/>
                    </a:cubicBezTo>
                    <a:cubicBezTo>
                      <a:pt x="16" y="581"/>
                      <a:pt x="48" y="660"/>
                      <a:pt x="80" y="756"/>
                    </a:cubicBezTo>
                    <a:cubicBezTo>
                      <a:pt x="96" y="788"/>
                      <a:pt x="112" y="820"/>
                      <a:pt x="112" y="851"/>
                    </a:cubicBezTo>
                    <a:cubicBezTo>
                      <a:pt x="159" y="1011"/>
                      <a:pt x="191" y="1170"/>
                      <a:pt x="223" y="1329"/>
                    </a:cubicBezTo>
                    <a:cubicBezTo>
                      <a:pt x="191" y="1456"/>
                      <a:pt x="223" y="1599"/>
                      <a:pt x="303" y="1631"/>
                    </a:cubicBezTo>
                    <a:cubicBezTo>
                      <a:pt x="319" y="1639"/>
                      <a:pt x="338" y="1643"/>
                      <a:pt x="358" y="1643"/>
                    </a:cubicBezTo>
                    <a:cubicBezTo>
                      <a:pt x="378" y="1643"/>
                      <a:pt x="398" y="1639"/>
                      <a:pt x="414" y="1631"/>
                    </a:cubicBezTo>
                    <a:cubicBezTo>
                      <a:pt x="573" y="1552"/>
                      <a:pt x="716" y="1408"/>
                      <a:pt x="796" y="1233"/>
                    </a:cubicBezTo>
                    <a:cubicBezTo>
                      <a:pt x="860" y="1122"/>
                      <a:pt x="907" y="979"/>
                      <a:pt x="923" y="835"/>
                    </a:cubicBezTo>
                    <a:cubicBezTo>
                      <a:pt x="955" y="692"/>
                      <a:pt x="907" y="549"/>
                      <a:pt x="796" y="438"/>
                    </a:cubicBezTo>
                    <a:cubicBezTo>
                      <a:pt x="780" y="438"/>
                      <a:pt x="748" y="422"/>
                      <a:pt x="732" y="422"/>
                    </a:cubicBezTo>
                    <a:cubicBezTo>
                      <a:pt x="701" y="406"/>
                      <a:pt x="669" y="390"/>
                      <a:pt x="637" y="374"/>
                    </a:cubicBezTo>
                    <a:cubicBezTo>
                      <a:pt x="589" y="278"/>
                      <a:pt x="557" y="183"/>
                      <a:pt x="525" y="87"/>
                    </a:cubicBezTo>
                    <a:cubicBezTo>
                      <a:pt x="525" y="87"/>
                      <a:pt x="525" y="87"/>
                      <a:pt x="525" y="71"/>
                    </a:cubicBezTo>
                    <a:cubicBezTo>
                      <a:pt x="504" y="29"/>
                      <a:pt x="455" y="1"/>
                      <a:pt x="405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9"/>
              <p:cNvSpPr/>
              <p:nvPr/>
            </p:nvSpPr>
            <p:spPr>
              <a:xfrm>
                <a:off x="-1179869" y="1709198"/>
                <a:ext cx="128255" cy="10986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201" extrusionOk="0">
                    <a:moveTo>
                      <a:pt x="526" y="0"/>
                    </a:moveTo>
                    <a:cubicBezTo>
                      <a:pt x="498" y="0"/>
                      <a:pt x="470" y="4"/>
                      <a:pt x="446" y="12"/>
                    </a:cubicBezTo>
                    <a:lnTo>
                      <a:pt x="446" y="28"/>
                    </a:lnTo>
                    <a:cubicBezTo>
                      <a:pt x="430" y="44"/>
                      <a:pt x="415" y="60"/>
                      <a:pt x="399" y="76"/>
                    </a:cubicBezTo>
                    <a:cubicBezTo>
                      <a:pt x="383" y="92"/>
                      <a:pt x="351" y="92"/>
                      <a:pt x="319" y="92"/>
                    </a:cubicBezTo>
                    <a:lnTo>
                      <a:pt x="303" y="92"/>
                    </a:lnTo>
                    <a:cubicBezTo>
                      <a:pt x="261" y="92"/>
                      <a:pt x="211" y="85"/>
                      <a:pt x="164" y="85"/>
                    </a:cubicBezTo>
                    <a:cubicBezTo>
                      <a:pt x="140" y="85"/>
                      <a:pt x="117" y="87"/>
                      <a:pt x="96" y="92"/>
                    </a:cubicBezTo>
                    <a:cubicBezTo>
                      <a:pt x="80" y="92"/>
                      <a:pt x="64" y="92"/>
                      <a:pt x="48" y="108"/>
                    </a:cubicBezTo>
                    <a:cubicBezTo>
                      <a:pt x="1" y="172"/>
                      <a:pt x="1" y="251"/>
                      <a:pt x="32" y="315"/>
                    </a:cubicBezTo>
                    <a:cubicBezTo>
                      <a:pt x="48" y="347"/>
                      <a:pt x="64" y="378"/>
                      <a:pt x="96" y="394"/>
                    </a:cubicBezTo>
                    <a:lnTo>
                      <a:pt x="96" y="410"/>
                    </a:lnTo>
                    <a:cubicBezTo>
                      <a:pt x="144" y="458"/>
                      <a:pt x="176" y="522"/>
                      <a:pt x="192" y="585"/>
                    </a:cubicBezTo>
                    <a:lnTo>
                      <a:pt x="192" y="601"/>
                    </a:lnTo>
                    <a:cubicBezTo>
                      <a:pt x="192" y="665"/>
                      <a:pt x="160" y="697"/>
                      <a:pt x="160" y="760"/>
                    </a:cubicBezTo>
                    <a:cubicBezTo>
                      <a:pt x="128" y="872"/>
                      <a:pt x="255" y="1015"/>
                      <a:pt x="383" y="1095"/>
                    </a:cubicBezTo>
                    <a:cubicBezTo>
                      <a:pt x="510" y="1158"/>
                      <a:pt x="637" y="1190"/>
                      <a:pt x="781" y="1190"/>
                    </a:cubicBezTo>
                    <a:cubicBezTo>
                      <a:pt x="833" y="1197"/>
                      <a:pt x="886" y="1201"/>
                      <a:pt x="939" y="1201"/>
                    </a:cubicBezTo>
                    <a:cubicBezTo>
                      <a:pt x="1013" y="1201"/>
                      <a:pt x="1088" y="1193"/>
                      <a:pt x="1163" y="1174"/>
                    </a:cubicBezTo>
                    <a:cubicBezTo>
                      <a:pt x="1210" y="1158"/>
                      <a:pt x="1274" y="1142"/>
                      <a:pt x="1322" y="1111"/>
                    </a:cubicBezTo>
                    <a:cubicBezTo>
                      <a:pt x="1370" y="1095"/>
                      <a:pt x="1385" y="1047"/>
                      <a:pt x="1401" y="1015"/>
                    </a:cubicBezTo>
                    <a:cubicBezTo>
                      <a:pt x="1401" y="920"/>
                      <a:pt x="1322" y="808"/>
                      <a:pt x="1242" y="729"/>
                    </a:cubicBezTo>
                    <a:lnTo>
                      <a:pt x="1019" y="490"/>
                    </a:lnTo>
                    <a:lnTo>
                      <a:pt x="1019" y="474"/>
                    </a:lnTo>
                    <a:lnTo>
                      <a:pt x="940" y="394"/>
                    </a:lnTo>
                    <a:lnTo>
                      <a:pt x="940" y="378"/>
                    </a:lnTo>
                    <a:lnTo>
                      <a:pt x="940" y="363"/>
                    </a:lnTo>
                    <a:cubicBezTo>
                      <a:pt x="924" y="347"/>
                      <a:pt x="908" y="331"/>
                      <a:pt x="892" y="315"/>
                    </a:cubicBezTo>
                    <a:cubicBezTo>
                      <a:pt x="844" y="219"/>
                      <a:pt x="765" y="140"/>
                      <a:pt x="701" y="76"/>
                    </a:cubicBezTo>
                    <a:cubicBezTo>
                      <a:pt x="669" y="44"/>
                      <a:pt x="637" y="28"/>
                      <a:pt x="606" y="12"/>
                    </a:cubicBezTo>
                    <a:cubicBezTo>
                      <a:pt x="582" y="4"/>
                      <a:pt x="554" y="0"/>
                      <a:pt x="52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9"/>
              <p:cNvSpPr/>
              <p:nvPr/>
            </p:nvSpPr>
            <p:spPr>
              <a:xfrm>
                <a:off x="-1051701" y="1707368"/>
                <a:ext cx="17564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15" extrusionOk="0">
                    <a:moveTo>
                      <a:pt x="191" y="1"/>
                    </a:moveTo>
                    <a:cubicBezTo>
                      <a:pt x="175" y="32"/>
                      <a:pt x="160" y="80"/>
                      <a:pt x="144" y="112"/>
                    </a:cubicBezTo>
                    <a:cubicBezTo>
                      <a:pt x="139" y="126"/>
                      <a:pt x="135" y="141"/>
                      <a:pt x="130" y="155"/>
                    </a:cubicBezTo>
                    <a:lnTo>
                      <a:pt x="130" y="155"/>
                    </a:lnTo>
                    <a:cubicBezTo>
                      <a:pt x="135" y="146"/>
                      <a:pt x="139" y="137"/>
                      <a:pt x="144" y="128"/>
                    </a:cubicBezTo>
                    <a:lnTo>
                      <a:pt x="191" y="1"/>
                    </a:lnTo>
                    <a:close/>
                    <a:moveTo>
                      <a:pt x="130" y="155"/>
                    </a:moveTo>
                    <a:lnTo>
                      <a:pt x="130" y="155"/>
                    </a:lnTo>
                    <a:cubicBezTo>
                      <a:pt x="87" y="244"/>
                      <a:pt x="44" y="342"/>
                      <a:pt x="0" y="414"/>
                    </a:cubicBezTo>
                    <a:cubicBezTo>
                      <a:pt x="56" y="331"/>
                      <a:pt x="99" y="248"/>
                      <a:pt x="130" y="155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-1034228" y="1705904"/>
                <a:ext cx="91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-1070638" y="1701513"/>
                <a:ext cx="262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90" extrusionOk="0">
                    <a:moveTo>
                      <a:pt x="0" y="590"/>
                    </a:moveTo>
                    <a:lnTo>
                      <a:pt x="0" y="590"/>
                    </a:lnTo>
                    <a:lnTo>
                      <a:pt x="0" y="590"/>
                    </a:lnTo>
                    <a:cubicBezTo>
                      <a:pt x="112" y="399"/>
                      <a:pt x="207" y="192"/>
                      <a:pt x="287" y="1"/>
                    </a:cubicBezTo>
                    <a:lnTo>
                      <a:pt x="287" y="1"/>
                    </a:lnTo>
                    <a:cubicBezTo>
                      <a:pt x="207" y="192"/>
                      <a:pt x="112" y="399"/>
                      <a:pt x="0" y="59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9"/>
              <p:cNvSpPr/>
              <p:nvPr/>
            </p:nvSpPr>
            <p:spPr>
              <a:xfrm>
                <a:off x="-1072102" y="1673885"/>
                <a:ext cx="16100" cy="8745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956" extrusionOk="0">
                    <a:moveTo>
                      <a:pt x="1" y="955"/>
                    </a:moveTo>
                    <a:lnTo>
                      <a:pt x="1" y="955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" y="955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>
                <a:off x="-1080793" y="1666566"/>
                <a:ext cx="5855" cy="9184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04" extrusionOk="0">
                    <a:moveTo>
                      <a:pt x="64" y="1"/>
                    </a:moveTo>
                    <a:lnTo>
                      <a:pt x="64" y="1"/>
                    </a:lnTo>
                    <a:cubicBezTo>
                      <a:pt x="32" y="335"/>
                      <a:pt x="0" y="669"/>
                      <a:pt x="0" y="1004"/>
                    </a:cubicBezTo>
                    <a:cubicBezTo>
                      <a:pt x="16" y="669"/>
                      <a:pt x="32" y="351"/>
                      <a:pt x="64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-1091039" y="1689986"/>
                <a:ext cx="5946" cy="78490"/>
              </a:xfrm>
              <a:custGeom>
                <a:avLst/>
                <a:gdLst/>
                <a:ahLst/>
                <a:cxnLst/>
                <a:rect l="l" t="t" r="r" b="b"/>
                <a:pathLst>
                  <a:path w="65" h="858" extrusionOk="0">
                    <a:moveTo>
                      <a:pt x="1" y="0"/>
                    </a:moveTo>
                    <a:cubicBezTo>
                      <a:pt x="1" y="239"/>
                      <a:pt x="17" y="461"/>
                      <a:pt x="48" y="700"/>
                    </a:cubicBezTo>
                    <a:cubicBezTo>
                      <a:pt x="48" y="747"/>
                      <a:pt x="64" y="795"/>
                      <a:pt x="64" y="858"/>
                    </a:cubicBezTo>
                    <a:lnTo>
                      <a:pt x="64" y="858"/>
                    </a:lnTo>
                    <a:cubicBezTo>
                      <a:pt x="64" y="795"/>
                      <a:pt x="48" y="731"/>
                      <a:pt x="48" y="684"/>
                    </a:cubicBezTo>
                    <a:cubicBezTo>
                      <a:pt x="17" y="461"/>
                      <a:pt x="1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-1102657" y="1694286"/>
                <a:ext cx="14637" cy="7291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97" extrusionOk="0">
                    <a:moveTo>
                      <a:pt x="0" y="0"/>
                    </a:moveTo>
                    <a:cubicBezTo>
                      <a:pt x="16" y="191"/>
                      <a:pt x="48" y="366"/>
                      <a:pt x="80" y="557"/>
                    </a:cubicBezTo>
                    <a:cubicBezTo>
                      <a:pt x="112" y="637"/>
                      <a:pt x="128" y="717"/>
                      <a:pt x="159" y="796"/>
                    </a:cubicBezTo>
                    <a:cubicBezTo>
                      <a:pt x="128" y="717"/>
                      <a:pt x="112" y="621"/>
                      <a:pt x="80" y="526"/>
                    </a:cubicBezTo>
                    <a:cubicBezTo>
                      <a:pt x="48" y="350"/>
                      <a:pt x="16" y="175"/>
                      <a:pt x="0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9"/>
              <p:cNvSpPr/>
              <p:nvPr/>
            </p:nvSpPr>
            <p:spPr>
              <a:xfrm>
                <a:off x="-1178405" y="1718986"/>
                <a:ext cx="67055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1" y="1"/>
                    </a:moveTo>
                    <a:lnTo>
                      <a:pt x="733" y="653"/>
                    </a:lnTo>
                    <a:lnTo>
                      <a:pt x="733" y="653"/>
                    </a:lnTo>
                    <a:lnTo>
                      <a:pt x="733" y="6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9"/>
              <p:cNvSpPr/>
              <p:nvPr/>
            </p:nvSpPr>
            <p:spPr>
              <a:xfrm>
                <a:off x="-1153614" y="1717522"/>
                <a:ext cx="466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90" extrusionOk="0">
                    <a:moveTo>
                      <a:pt x="0" y="1"/>
                    </a:moveTo>
                    <a:cubicBezTo>
                      <a:pt x="175" y="192"/>
                      <a:pt x="350" y="399"/>
                      <a:pt x="510" y="590"/>
                    </a:cubicBezTo>
                    <a:lnTo>
                      <a:pt x="510" y="590"/>
                    </a:lnTo>
                    <a:lnTo>
                      <a:pt x="510" y="590"/>
                    </a:lnTo>
                    <a:cubicBezTo>
                      <a:pt x="350" y="399"/>
                      <a:pt x="175" y="192"/>
                      <a:pt x="0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-1141995" y="1710295"/>
                <a:ext cx="45191" cy="6705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73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2" y="239"/>
                      <a:pt x="351" y="478"/>
                      <a:pt x="494" y="733"/>
                    </a:cubicBezTo>
                    <a:cubicBezTo>
                      <a:pt x="351" y="478"/>
                      <a:pt x="192" y="239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-1124522" y="1710295"/>
                <a:ext cx="30646" cy="64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0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8" y="223"/>
                      <a:pt x="255" y="462"/>
                      <a:pt x="335" y="701"/>
                    </a:cubicBezTo>
                    <a:cubicBezTo>
                      <a:pt x="255" y="462"/>
                      <a:pt x="144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-1123058" y="1733258"/>
                <a:ext cx="68519" cy="746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816" extrusionOk="0">
                    <a:moveTo>
                      <a:pt x="540" y="1"/>
                    </a:moveTo>
                    <a:cubicBezTo>
                      <a:pt x="505" y="1"/>
                      <a:pt x="492" y="40"/>
                      <a:pt x="478" y="68"/>
                    </a:cubicBezTo>
                    <a:cubicBezTo>
                      <a:pt x="478" y="100"/>
                      <a:pt x="462" y="163"/>
                      <a:pt x="446" y="211"/>
                    </a:cubicBezTo>
                    <a:cubicBezTo>
                      <a:pt x="414" y="131"/>
                      <a:pt x="351" y="68"/>
                      <a:pt x="287" y="20"/>
                    </a:cubicBezTo>
                    <a:cubicBezTo>
                      <a:pt x="271" y="12"/>
                      <a:pt x="255" y="8"/>
                      <a:pt x="241" y="8"/>
                    </a:cubicBezTo>
                    <a:cubicBezTo>
                      <a:pt x="227" y="8"/>
                      <a:pt x="215" y="12"/>
                      <a:pt x="207" y="20"/>
                    </a:cubicBezTo>
                    <a:cubicBezTo>
                      <a:pt x="207" y="20"/>
                      <a:pt x="207" y="36"/>
                      <a:pt x="207" y="36"/>
                    </a:cubicBezTo>
                    <a:cubicBezTo>
                      <a:pt x="223" y="115"/>
                      <a:pt x="239" y="179"/>
                      <a:pt x="287" y="227"/>
                    </a:cubicBezTo>
                    <a:cubicBezTo>
                      <a:pt x="242" y="216"/>
                      <a:pt x="197" y="204"/>
                      <a:pt x="152" y="204"/>
                    </a:cubicBezTo>
                    <a:cubicBezTo>
                      <a:pt x="133" y="204"/>
                      <a:pt x="115" y="206"/>
                      <a:pt x="96" y="211"/>
                    </a:cubicBezTo>
                    <a:cubicBezTo>
                      <a:pt x="80" y="211"/>
                      <a:pt x="64" y="211"/>
                      <a:pt x="48" y="227"/>
                    </a:cubicBezTo>
                    <a:cubicBezTo>
                      <a:pt x="0" y="259"/>
                      <a:pt x="16" y="322"/>
                      <a:pt x="48" y="370"/>
                    </a:cubicBezTo>
                    <a:cubicBezTo>
                      <a:pt x="112" y="482"/>
                      <a:pt x="191" y="577"/>
                      <a:pt x="271" y="673"/>
                    </a:cubicBezTo>
                    <a:cubicBezTo>
                      <a:pt x="351" y="768"/>
                      <a:pt x="462" y="816"/>
                      <a:pt x="573" y="816"/>
                    </a:cubicBezTo>
                    <a:cubicBezTo>
                      <a:pt x="669" y="816"/>
                      <a:pt x="733" y="752"/>
                      <a:pt x="749" y="657"/>
                    </a:cubicBezTo>
                    <a:cubicBezTo>
                      <a:pt x="733" y="577"/>
                      <a:pt x="717" y="482"/>
                      <a:pt x="685" y="386"/>
                    </a:cubicBezTo>
                    <a:cubicBezTo>
                      <a:pt x="685" y="259"/>
                      <a:pt x="637" y="131"/>
                      <a:pt x="573" y="20"/>
                    </a:cubicBezTo>
                    <a:cubicBezTo>
                      <a:pt x="573" y="20"/>
                      <a:pt x="558" y="4"/>
                      <a:pt x="558" y="4"/>
                    </a:cubicBezTo>
                    <a:cubicBezTo>
                      <a:pt x="551" y="2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-1069175" y="1699775"/>
                <a:ext cx="64127" cy="134201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467" extrusionOk="0">
                    <a:moveTo>
                      <a:pt x="602" y="0"/>
                    </a:moveTo>
                    <a:cubicBezTo>
                      <a:pt x="555" y="0"/>
                      <a:pt x="500" y="34"/>
                      <a:pt x="478" y="68"/>
                    </a:cubicBezTo>
                    <a:cubicBezTo>
                      <a:pt x="414" y="131"/>
                      <a:pt x="382" y="227"/>
                      <a:pt x="382" y="322"/>
                    </a:cubicBezTo>
                    <a:cubicBezTo>
                      <a:pt x="344" y="300"/>
                      <a:pt x="302" y="290"/>
                      <a:pt x="261" y="290"/>
                    </a:cubicBezTo>
                    <a:cubicBezTo>
                      <a:pt x="182" y="290"/>
                      <a:pt x="106" y="329"/>
                      <a:pt x="64" y="402"/>
                    </a:cubicBezTo>
                    <a:cubicBezTo>
                      <a:pt x="16" y="513"/>
                      <a:pt x="0" y="641"/>
                      <a:pt x="32" y="752"/>
                    </a:cubicBezTo>
                    <a:cubicBezTo>
                      <a:pt x="32" y="911"/>
                      <a:pt x="64" y="1054"/>
                      <a:pt x="112" y="1198"/>
                    </a:cubicBezTo>
                    <a:cubicBezTo>
                      <a:pt x="136" y="1308"/>
                      <a:pt x="218" y="1467"/>
                      <a:pt x="327" y="1467"/>
                    </a:cubicBezTo>
                    <a:cubicBezTo>
                      <a:pt x="360" y="1467"/>
                      <a:pt x="394" y="1453"/>
                      <a:pt x="430" y="1421"/>
                    </a:cubicBezTo>
                    <a:cubicBezTo>
                      <a:pt x="478" y="1341"/>
                      <a:pt x="526" y="1245"/>
                      <a:pt x="526" y="1150"/>
                    </a:cubicBezTo>
                    <a:cubicBezTo>
                      <a:pt x="557" y="1023"/>
                      <a:pt x="589" y="911"/>
                      <a:pt x="621" y="800"/>
                    </a:cubicBezTo>
                    <a:cubicBezTo>
                      <a:pt x="669" y="577"/>
                      <a:pt x="701" y="354"/>
                      <a:pt x="685" y="131"/>
                    </a:cubicBezTo>
                    <a:cubicBezTo>
                      <a:pt x="685" y="99"/>
                      <a:pt x="685" y="52"/>
                      <a:pt x="653" y="20"/>
                    </a:cubicBezTo>
                    <a:cubicBezTo>
                      <a:pt x="639" y="6"/>
                      <a:pt x="621" y="0"/>
                      <a:pt x="602" y="0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-1035692" y="1755397"/>
                <a:ext cx="14637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9" fill="none" extrusionOk="0">
                    <a:moveTo>
                      <a:pt x="144" y="1"/>
                    </a:moveTo>
                    <a:cubicBezTo>
                      <a:pt x="160" y="255"/>
                      <a:pt x="112" y="510"/>
                      <a:pt x="0" y="749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-1038619" y="1767106"/>
                <a:ext cx="1555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542" fill="none" extrusionOk="0">
                    <a:moveTo>
                      <a:pt x="1" y="0"/>
                    </a:moveTo>
                    <a:cubicBezTo>
                      <a:pt x="17" y="191"/>
                      <a:pt x="17" y="366"/>
                      <a:pt x="1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-1050237" y="1784580"/>
                <a:ext cx="3019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33" h="542" fill="none" extrusionOk="0">
                    <a:moveTo>
                      <a:pt x="0" y="0"/>
                    </a:moveTo>
                    <a:cubicBezTo>
                      <a:pt x="32" y="175"/>
                      <a:pt x="32" y="366"/>
                      <a:pt x="32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-1197343" y="1763173"/>
                <a:ext cx="183600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999" extrusionOk="0">
                    <a:moveTo>
                      <a:pt x="876" y="1"/>
                    </a:moveTo>
                    <a:cubicBezTo>
                      <a:pt x="849" y="1"/>
                      <a:pt x="823" y="5"/>
                      <a:pt x="797" y="11"/>
                    </a:cubicBezTo>
                    <a:cubicBezTo>
                      <a:pt x="717" y="27"/>
                      <a:pt x="701" y="139"/>
                      <a:pt x="749" y="170"/>
                    </a:cubicBezTo>
                    <a:cubicBezTo>
                      <a:pt x="643" y="118"/>
                      <a:pt x="538" y="87"/>
                      <a:pt x="423" y="87"/>
                    </a:cubicBezTo>
                    <a:cubicBezTo>
                      <a:pt x="400" y="87"/>
                      <a:pt x="375" y="88"/>
                      <a:pt x="351" y="91"/>
                    </a:cubicBezTo>
                    <a:cubicBezTo>
                      <a:pt x="255" y="91"/>
                      <a:pt x="176" y="107"/>
                      <a:pt x="112" y="155"/>
                    </a:cubicBezTo>
                    <a:cubicBezTo>
                      <a:pt x="32" y="202"/>
                      <a:pt x="1" y="298"/>
                      <a:pt x="17" y="377"/>
                    </a:cubicBezTo>
                    <a:cubicBezTo>
                      <a:pt x="32" y="441"/>
                      <a:pt x="96" y="505"/>
                      <a:pt x="160" y="521"/>
                    </a:cubicBezTo>
                    <a:cubicBezTo>
                      <a:pt x="223" y="552"/>
                      <a:pt x="287" y="568"/>
                      <a:pt x="351" y="584"/>
                    </a:cubicBezTo>
                    <a:cubicBezTo>
                      <a:pt x="510" y="616"/>
                      <a:pt x="637" y="664"/>
                      <a:pt x="765" y="743"/>
                    </a:cubicBezTo>
                    <a:cubicBezTo>
                      <a:pt x="876" y="791"/>
                      <a:pt x="972" y="871"/>
                      <a:pt x="1083" y="934"/>
                    </a:cubicBezTo>
                    <a:cubicBezTo>
                      <a:pt x="1147" y="977"/>
                      <a:pt x="1225" y="998"/>
                      <a:pt x="1307" y="998"/>
                    </a:cubicBezTo>
                    <a:cubicBezTo>
                      <a:pt x="1348" y="998"/>
                      <a:pt x="1391" y="993"/>
                      <a:pt x="1433" y="982"/>
                    </a:cubicBezTo>
                    <a:cubicBezTo>
                      <a:pt x="2006" y="807"/>
                      <a:pt x="1226" y="139"/>
                      <a:pt x="988" y="27"/>
                    </a:cubicBezTo>
                    <a:cubicBezTo>
                      <a:pt x="950" y="9"/>
                      <a:pt x="913" y="1"/>
                      <a:pt x="876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-1131841" y="1810744"/>
                <a:ext cx="62755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51" fill="none" extrusionOk="0">
                    <a:moveTo>
                      <a:pt x="1" y="1"/>
                    </a:moveTo>
                    <a:cubicBezTo>
                      <a:pt x="208" y="160"/>
                      <a:pt x="431" y="287"/>
                      <a:pt x="685" y="35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-1112904" y="1806353"/>
                <a:ext cx="39428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6" fill="none" extrusionOk="0">
                    <a:moveTo>
                      <a:pt x="1" y="1"/>
                    </a:moveTo>
                    <a:cubicBezTo>
                      <a:pt x="128" y="128"/>
                      <a:pt x="271" y="240"/>
                      <a:pt x="431" y="335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-1091039" y="1806353"/>
                <a:ext cx="37964" cy="3357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7" fill="none" extrusionOk="0">
                    <a:moveTo>
                      <a:pt x="1" y="1"/>
                    </a:moveTo>
                    <a:cubicBezTo>
                      <a:pt x="128" y="128"/>
                      <a:pt x="255" y="256"/>
                      <a:pt x="414" y="367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9"/>
              <p:cNvSpPr/>
              <p:nvPr/>
            </p:nvSpPr>
            <p:spPr>
              <a:xfrm>
                <a:off x="-1104121" y="1801961"/>
                <a:ext cx="97609" cy="59462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50" extrusionOk="0">
                    <a:moveTo>
                      <a:pt x="974" y="0"/>
                    </a:moveTo>
                    <a:cubicBezTo>
                      <a:pt x="957" y="0"/>
                      <a:pt x="940" y="6"/>
                      <a:pt x="924" y="17"/>
                    </a:cubicBezTo>
                    <a:cubicBezTo>
                      <a:pt x="892" y="33"/>
                      <a:pt x="876" y="81"/>
                      <a:pt x="844" y="81"/>
                    </a:cubicBezTo>
                    <a:cubicBezTo>
                      <a:pt x="876" y="49"/>
                      <a:pt x="844" y="1"/>
                      <a:pt x="796" y="1"/>
                    </a:cubicBezTo>
                    <a:cubicBezTo>
                      <a:pt x="748" y="1"/>
                      <a:pt x="717" y="33"/>
                      <a:pt x="701" y="81"/>
                    </a:cubicBezTo>
                    <a:cubicBezTo>
                      <a:pt x="669" y="113"/>
                      <a:pt x="653" y="224"/>
                      <a:pt x="621" y="240"/>
                    </a:cubicBezTo>
                    <a:cubicBezTo>
                      <a:pt x="614" y="244"/>
                      <a:pt x="607" y="246"/>
                      <a:pt x="598" y="246"/>
                    </a:cubicBezTo>
                    <a:cubicBezTo>
                      <a:pt x="548" y="246"/>
                      <a:pt x="473" y="174"/>
                      <a:pt x="446" y="160"/>
                    </a:cubicBezTo>
                    <a:cubicBezTo>
                      <a:pt x="418" y="149"/>
                      <a:pt x="392" y="144"/>
                      <a:pt x="367" y="144"/>
                    </a:cubicBezTo>
                    <a:cubicBezTo>
                      <a:pt x="321" y="144"/>
                      <a:pt x="280" y="161"/>
                      <a:pt x="239" y="192"/>
                    </a:cubicBezTo>
                    <a:cubicBezTo>
                      <a:pt x="175" y="256"/>
                      <a:pt x="207" y="351"/>
                      <a:pt x="239" y="431"/>
                    </a:cubicBezTo>
                    <a:cubicBezTo>
                      <a:pt x="191" y="431"/>
                      <a:pt x="128" y="415"/>
                      <a:pt x="80" y="415"/>
                    </a:cubicBezTo>
                    <a:cubicBezTo>
                      <a:pt x="32" y="415"/>
                      <a:pt x="0" y="431"/>
                      <a:pt x="0" y="463"/>
                    </a:cubicBezTo>
                    <a:cubicBezTo>
                      <a:pt x="0" y="479"/>
                      <a:pt x="0" y="495"/>
                      <a:pt x="16" y="510"/>
                    </a:cubicBezTo>
                    <a:cubicBezTo>
                      <a:pt x="144" y="590"/>
                      <a:pt x="287" y="638"/>
                      <a:pt x="430" y="638"/>
                    </a:cubicBezTo>
                    <a:cubicBezTo>
                      <a:pt x="470" y="646"/>
                      <a:pt x="514" y="650"/>
                      <a:pt x="557" y="650"/>
                    </a:cubicBezTo>
                    <a:cubicBezTo>
                      <a:pt x="601" y="650"/>
                      <a:pt x="645" y="646"/>
                      <a:pt x="685" y="638"/>
                    </a:cubicBezTo>
                    <a:cubicBezTo>
                      <a:pt x="748" y="606"/>
                      <a:pt x="796" y="558"/>
                      <a:pt x="844" y="510"/>
                    </a:cubicBezTo>
                    <a:cubicBezTo>
                      <a:pt x="939" y="431"/>
                      <a:pt x="1003" y="319"/>
                      <a:pt x="1051" y="208"/>
                    </a:cubicBezTo>
                    <a:cubicBezTo>
                      <a:pt x="1067" y="160"/>
                      <a:pt x="1067" y="97"/>
                      <a:pt x="1051" y="49"/>
                    </a:cubicBezTo>
                    <a:cubicBezTo>
                      <a:pt x="1030" y="18"/>
                      <a:pt x="1003" y="0"/>
                      <a:pt x="974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-978881" y="1603992"/>
                <a:ext cx="99073" cy="757271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278" extrusionOk="0">
                    <a:moveTo>
                      <a:pt x="1019" y="0"/>
                    </a:moveTo>
                    <a:cubicBezTo>
                      <a:pt x="1067" y="924"/>
                      <a:pt x="1067" y="1863"/>
                      <a:pt x="1019" y="2802"/>
                    </a:cubicBezTo>
                    <a:cubicBezTo>
                      <a:pt x="1083" y="1863"/>
                      <a:pt x="1083" y="924"/>
                      <a:pt x="1019" y="0"/>
                    </a:cubicBezTo>
                    <a:close/>
                    <a:moveTo>
                      <a:pt x="1019" y="2802"/>
                    </a:moveTo>
                    <a:lnTo>
                      <a:pt x="1019" y="2802"/>
                    </a:lnTo>
                    <a:cubicBezTo>
                      <a:pt x="979" y="3542"/>
                      <a:pt x="900" y="4453"/>
                      <a:pt x="742" y="5408"/>
                    </a:cubicBezTo>
                    <a:lnTo>
                      <a:pt x="742" y="5408"/>
                    </a:lnTo>
                    <a:cubicBezTo>
                      <a:pt x="900" y="4457"/>
                      <a:pt x="979" y="3550"/>
                      <a:pt x="1019" y="2802"/>
                    </a:cubicBezTo>
                    <a:close/>
                    <a:moveTo>
                      <a:pt x="742" y="5408"/>
                    </a:moveTo>
                    <a:cubicBezTo>
                      <a:pt x="585" y="6359"/>
                      <a:pt x="350" y="7354"/>
                      <a:pt x="0" y="8277"/>
                    </a:cubicBezTo>
                    <a:cubicBezTo>
                      <a:pt x="350" y="7362"/>
                      <a:pt x="585" y="6363"/>
                      <a:pt x="742" y="54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-1009436" y="1608383"/>
                <a:ext cx="136946" cy="15478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92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255"/>
                      <a:pt x="48" y="509"/>
                      <a:pt x="191" y="732"/>
                    </a:cubicBezTo>
                    <a:cubicBezTo>
                      <a:pt x="302" y="987"/>
                      <a:pt x="446" y="1194"/>
                      <a:pt x="637" y="1385"/>
                    </a:cubicBezTo>
                    <a:cubicBezTo>
                      <a:pt x="738" y="1473"/>
                      <a:pt x="1018" y="1691"/>
                      <a:pt x="1209" y="1691"/>
                    </a:cubicBezTo>
                    <a:cubicBezTo>
                      <a:pt x="1260" y="1691"/>
                      <a:pt x="1304" y="1676"/>
                      <a:pt x="1337" y="1640"/>
                    </a:cubicBezTo>
                    <a:cubicBezTo>
                      <a:pt x="1496" y="1465"/>
                      <a:pt x="1194" y="971"/>
                      <a:pt x="1098" y="828"/>
                    </a:cubicBezTo>
                    <a:cubicBezTo>
                      <a:pt x="971" y="669"/>
                      <a:pt x="828" y="525"/>
                      <a:pt x="653" y="414"/>
                    </a:cubicBezTo>
                    <a:cubicBezTo>
                      <a:pt x="462" y="255"/>
                      <a:pt x="239" y="112"/>
                      <a:pt x="3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9"/>
              <p:cNvSpPr/>
              <p:nvPr/>
            </p:nvSpPr>
            <p:spPr>
              <a:xfrm>
                <a:off x="-895905" y="1605456"/>
                <a:ext cx="132646" cy="16439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97" extrusionOk="0">
                    <a:moveTo>
                      <a:pt x="1449" y="0"/>
                    </a:moveTo>
                    <a:cubicBezTo>
                      <a:pt x="1067" y="191"/>
                      <a:pt x="733" y="462"/>
                      <a:pt x="478" y="796"/>
                    </a:cubicBezTo>
                    <a:cubicBezTo>
                      <a:pt x="367" y="955"/>
                      <a:pt x="1" y="1576"/>
                      <a:pt x="160" y="1751"/>
                    </a:cubicBezTo>
                    <a:cubicBezTo>
                      <a:pt x="186" y="1783"/>
                      <a:pt x="222" y="1797"/>
                      <a:pt x="263" y="1797"/>
                    </a:cubicBezTo>
                    <a:cubicBezTo>
                      <a:pt x="468" y="1797"/>
                      <a:pt x="812" y="1459"/>
                      <a:pt x="892" y="1353"/>
                    </a:cubicBezTo>
                    <a:cubicBezTo>
                      <a:pt x="1003" y="1210"/>
                      <a:pt x="1115" y="1051"/>
                      <a:pt x="1194" y="876"/>
                    </a:cubicBezTo>
                    <a:cubicBezTo>
                      <a:pt x="1354" y="621"/>
                      <a:pt x="1449" y="319"/>
                      <a:pt x="14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9"/>
              <p:cNvSpPr/>
              <p:nvPr/>
            </p:nvSpPr>
            <p:spPr>
              <a:xfrm>
                <a:off x="-936707" y="1325883"/>
                <a:ext cx="123864" cy="21506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2351" extrusionOk="0">
                    <a:moveTo>
                      <a:pt x="699" y="0"/>
                    </a:moveTo>
                    <a:cubicBezTo>
                      <a:pt x="674" y="0"/>
                      <a:pt x="647" y="5"/>
                      <a:pt x="622" y="16"/>
                    </a:cubicBezTo>
                    <a:lnTo>
                      <a:pt x="606" y="16"/>
                    </a:lnTo>
                    <a:lnTo>
                      <a:pt x="590" y="32"/>
                    </a:lnTo>
                    <a:cubicBezTo>
                      <a:pt x="494" y="96"/>
                      <a:pt x="431" y="255"/>
                      <a:pt x="335" y="319"/>
                    </a:cubicBezTo>
                    <a:lnTo>
                      <a:pt x="176" y="319"/>
                    </a:lnTo>
                    <a:cubicBezTo>
                      <a:pt x="144" y="319"/>
                      <a:pt x="128" y="334"/>
                      <a:pt x="112" y="350"/>
                    </a:cubicBezTo>
                    <a:lnTo>
                      <a:pt x="112" y="366"/>
                    </a:lnTo>
                    <a:cubicBezTo>
                      <a:pt x="33" y="430"/>
                      <a:pt x="1" y="541"/>
                      <a:pt x="1" y="637"/>
                    </a:cubicBezTo>
                    <a:cubicBezTo>
                      <a:pt x="1" y="764"/>
                      <a:pt x="17" y="907"/>
                      <a:pt x="49" y="1035"/>
                    </a:cubicBezTo>
                    <a:cubicBezTo>
                      <a:pt x="49" y="1083"/>
                      <a:pt x="65" y="1130"/>
                      <a:pt x="65" y="1178"/>
                    </a:cubicBezTo>
                    <a:cubicBezTo>
                      <a:pt x="80" y="1401"/>
                      <a:pt x="96" y="1640"/>
                      <a:pt x="112" y="1878"/>
                    </a:cubicBezTo>
                    <a:cubicBezTo>
                      <a:pt x="96" y="2053"/>
                      <a:pt x="128" y="2245"/>
                      <a:pt x="224" y="2324"/>
                    </a:cubicBezTo>
                    <a:cubicBezTo>
                      <a:pt x="252" y="2343"/>
                      <a:pt x="285" y="2350"/>
                      <a:pt x="318" y="2350"/>
                    </a:cubicBezTo>
                    <a:cubicBezTo>
                      <a:pt x="341" y="2350"/>
                      <a:pt x="363" y="2347"/>
                      <a:pt x="383" y="2340"/>
                    </a:cubicBezTo>
                    <a:cubicBezTo>
                      <a:pt x="638" y="2260"/>
                      <a:pt x="860" y="2085"/>
                      <a:pt x="1004" y="1878"/>
                    </a:cubicBezTo>
                    <a:cubicBezTo>
                      <a:pt x="1147" y="1719"/>
                      <a:pt x="1242" y="1544"/>
                      <a:pt x="1290" y="1353"/>
                    </a:cubicBezTo>
                    <a:cubicBezTo>
                      <a:pt x="1354" y="1146"/>
                      <a:pt x="1322" y="923"/>
                      <a:pt x="1195" y="764"/>
                    </a:cubicBezTo>
                    <a:cubicBezTo>
                      <a:pt x="1163" y="732"/>
                      <a:pt x="1147" y="716"/>
                      <a:pt x="1115" y="716"/>
                    </a:cubicBezTo>
                    <a:lnTo>
                      <a:pt x="1099" y="716"/>
                    </a:lnTo>
                    <a:cubicBezTo>
                      <a:pt x="1051" y="701"/>
                      <a:pt x="1020" y="669"/>
                      <a:pt x="988" y="621"/>
                    </a:cubicBezTo>
                    <a:cubicBezTo>
                      <a:pt x="988" y="605"/>
                      <a:pt x="988" y="605"/>
                      <a:pt x="988" y="605"/>
                    </a:cubicBezTo>
                    <a:cubicBezTo>
                      <a:pt x="940" y="462"/>
                      <a:pt x="908" y="334"/>
                      <a:pt x="892" y="191"/>
                    </a:cubicBezTo>
                    <a:cubicBezTo>
                      <a:pt x="892" y="175"/>
                      <a:pt x="892" y="175"/>
                      <a:pt x="892" y="159"/>
                    </a:cubicBezTo>
                    <a:cubicBezTo>
                      <a:pt x="892" y="159"/>
                      <a:pt x="892" y="143"/>
                      <a:pt x="892" y="143"/>
                    </a:cubicBezTo>
                    <a:cubicBezTo>
                      <a:pt x="868" y="58"/>
                      <a:pt x="786" y="0"/>
                      <a:pt x="699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-1048774" y="1368971"/>
                <a:ext cx="168964" cy="169604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4" extrusionOk="0">
                    <a:moveTo>
                      <a:pt x="767" y="1"/>
                    </a:moveTo>
                    <a:cubicBezTo>
                      <a:pt x="749" y="1"/>
                      <a:pt x="732" y="3"/>
                      <a:pt x="717" y="7"/>
                    </a:cubicBezTo>
                    <a:lnTo>
                      <a:pt x="701" y="23"/>
                    </a:lnTo>
                    <a:cubicBezTo>
                      <a:pt x="669" y="39"/>
                      <a:pt x="653" y="54"/>
                      <a:pt x="637" y="70"/>
                    </a:cubicBezTo>
                    <a:cubicBezTo>
                      <a:pt x="603" y="82"/>
                      <a:pt x="569" y="93"/>
                      <a:pt x="536" y="93"/>
                    </a:cubicBezTo>
                    <a:cubicBezTo>
                      <a:pt x="522" y="93"/>
                      <a:pt x="508" y="91"/>
                      <a:pt x="494" y="86"/>
                    </a:cubicBezTo>
                    <a:lnTo>
                      <a:pt x="478" y="86"/>
                    </a:lnTo>
                    <a:cubicBezTo>
                      <a:pt x="398" y="54"/>
                      <a:pt x="287" y="39"/>
                      <a:pt x="191" y="23"/>
                    </a:cubicBezTo>
                    <a:cubicBezTo>
                      <a:pt x="159" y="23"/>
                      <a:pt x="143" y="39"/>
                      <a:pt x="112" y="54"/>
                    </a:cubicBezTo>
                    <a:cubicBezTo>
                      <a:pt x="32" y="118"/>
                      <a:pt x="0" y="230"/>
                      <a:pt x="48" y="341"/>
                    </a:cubicBezTo>
                    <a:cubicBezTo>
                      <a:pt x="64" y="389"/>
                      <a:pt x="80" y="421"/>
                      <a:pt x="112" y="468"/>
                    </a:cubicBezTo>
                    <a:cubicBezTo>
                      <a:pt x="112" y="484"/>
                      <a:pt x="112" y="484"/>
                      <a:pt x="112" y="500"/>
                    </a:cubicBezTo>
                    <a:cubicBezTo>
                      <a:pt x="175" y="580"/>
                      <a:pt x="207" y="659"/>
                      <a:pt x="223" y="755"/>
                    </a:cubicBezTo>
                    <a:cubicBezTo>
                      <a:pt x="223" y="755"/>
                      <a:pt x="223" y="771"/>
                      <a:pt x="223" y="771"/>
                    </a:cubicBezTo>
                    <a:lnTo>
                      <a:pt x="223" y="787"/>
                    </a:lnTo>
                    <a:cubicBezTo>
                      <a:pt x="207" y="866"/>
                      <a:pt x="143" y="914"/>
                      <a:pt x="128" y="994"/>
                    </a:cubicBezTo>
                    <a:cubicBezTo>
                      <a:pt x="112" y="1200"/>
                      <a:pt x="191" y="1407"/>
                      <a:pt x="366" y="1551"/>
                    </a:cubicBezTo>
                    <a:cubicBezTo>
                      <a:pt x="526" y="1678"/>
                      <a:pt x="701" y="1758"/>
                      <a:pt x="908" y="1789"/>
                    </a:cubicBezTo>
                    <a:cubicBezTo>
                      <a:pt x="1083" y="1837"/>
                      <a:pt x="1258" y="1853"/>
                      <a:pt x="1433" y="1853"/>
                    </a:cubicBezTo>
                    <a:cubicBezTo>
                      <a:pt x="1528" y="1837"/>
                      <a:pt x="1608" y="1821"/>
                      <a:pt x="1687" y="1789"/>
                    </a:cubicBezTo>
                    <a:cubicBezTo>
                      <a:pt x="1751" y="1774"/>
                      <a:pt x="1799" y="1726"/>
                      <a:pt x="1815" y="1662"/>
                    </a:cubicBezTo>
                    <a:cubicBezTo>
                      <a:pt x="1847" y="1551"/>
                      <a:pt x="1751" y="1376"/>
                      <a:pt x="1656" y="1232"/>
                    </a:cubicBezTo>
                    <a:lnTo>
                      <a:pt x="1417" y="834"/>
                    </a:lnTo>
                    <a:cubicBezTo>
                      <a:pt x="1401" y="818"/>
                      <a:pt x="1401" y="818"/>
                      <a:pt x="1401" y="818"/>
                    </a:cubicBezTo>
                    <a:lnTo>
                      <a:pt x="1305" y="675"/>
                    </a:lnTo>
                    <a:lnTo>
                      <a:pt x="1305" y="659"/>
                    </a:lnTo>
                    <a:lnTo>
                      <a:pt x="1305" y="643"/>
                    </a:lnTo>
                    <a:cubicBezTo>
                      <a:pt x="1274" y="612"/>
                      <a:pt x="1258" y="580"/>
                      <a:pt x="1258" y="564"/>
                    </a:cubicBezTo>
                    <a:cubicBezTo>
                      <a:pt x="1194" y="421"/>
                      <a:pt x="1114" y="277"/>
                      <a:pt x="1035" y="166"/>
                    </a:cubicBezTo>
                    <a:cubicBezTo>
                      <a:pt x="1003" y="118"/>
                      <a:pt x="971" y="86"/>
                      <a:pt x="939" y="54"/>
                    </a:cubicBezTo>
                    <a:lnTo>
                      <a:pt x="908" y="54"/>
                    </a:lnTo>
                    <a:cubicBezTo>
                      <a:pt x="872" y="19"/>
                      <a:pt x="818" y="1"/>
                      <a:pt x="767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-871113" y="1391385"/>
                <a:ext cx="36501" cy="510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558" extrusionOk="0">
                    <a:moveTo>
                      <a:pt x="382" y="0"/>
                    </a:moveTo>
                    <a:lnTo>
                      <a:pt x="287" y="160"/>
                    </a:lnTo>
                    <a:cubicBezTo>
                      <a:pt x="334" y="112"/>
                      <a:pt x="366" y="48"/>
                      <a:pt x="398" y="0"/>
                    </a:cubicBezTo>
                    <a:close/>
                    <a:moveTo>
                      <a:pt x="285" y="163"/>
                    </a:moveTo>
                    <a:cubicBezTo>
                      <a:pt x="205" y="305"/>
                      <a:pt x="111" y="431"/>
                      <a:pt x="0" y="558"/>
                    </a:cubicBezTo>
                    <a:lnTo>
                      <a:pt x="16" y="558"/>
                    </a:lnTo>
                    <a:cubicBezTo>
                      <a:pt x="111" y="431"/>
                      <a:pt x="205" y="305"/>
                      <a:pt x="285" y="163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-836167" y="1391385"/>
                <a:ext cx="1555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" extrusionOk="0">
                    <a:moveTo>
                      <a:pt x="0" y="0"/>
                    </a:moveTo>
                    <a:lnTo>
                      <a:pt x="16" y="0"/>
                    </a:lnTo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-897369" y="1381230"/>
                <a:ext cx="49582" cy="7135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80" extrusionOk="0">
                    <a:moveTo>
                      <a:pt x="1" y="780"/>
                    </a:moveTo>
                    <a:lnTo>
                      <a:pt x="1" y="780"/>
                    </a:lnTo>
                    <a:lnTo>
                      <a:pt x="1" y="780"/>
                    </a:lnTo>
                    <a:cubicBezTo>
                      <a:pt x="192" y="525"/>
                      <a:pt x="367" y="271"/>
                      <a:pt x="542" y="0"/>
                    </a:cubicBezTo>
                    <a:cubicBezTo>
                      <a:pt x="542" y="0"/>
                      <a:pt x="542" y="0"/>
                      <a:pt x="542" y="0"/>
                    </a:cubicBezTo>
                    <a:cubicBezTo>
                      <a:pt x="367" y="271"/>
                      <a:pt x="192" y="525"/>
                      <a:pt x="1" y="78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-901760" y="1340429"/>
                <a:ext cx="43819" cy="119473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306" extrusionOk="0">
                    <a:moveTo>
                      <a:pt x="478" y="0"/>
                    </a:moveTo>
                    <a:lnTo>
                      <a:pt x="1" y="1306"/>
                    </a:lnTo>
                    <a:lnTo>
                      <a:pt x="17" y="1306"/>
                    </a:lnTo>
                    <a:lnTo>
                      <a:pt x="478" y="16"/>
                    </a:lnTo>
                    <a:cubicBezTo>
                      <a:pt x="478" y="0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-913379" y="1327347"/>
                <a:ext cx="30646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85" extrusionOk="0">
                    <a:moveTo>
                      <a:pt x="319" y="0"/>
                    </a:moveTo>
                    <a:cubicBezTo>
                      <a:pt x="253" y="272"/>
                      <a:pt x="188" y="544"/>
                      <a:pt x="125" y="816"/>
                    </a:cubicBezTo>
                    <a:lnTo>
                      <a:pt x="125" y="816"/>
                    </a:lnTo>
                    <a:cubicBezTo>
                      <a:pt x="190" y="539"/>
                      <a:pt x="259" y="264"/>
                      <a:pt x="335" y="0"/>
                    </a:cubicBezTo>
                    <a:close/>
                    <a:moveTo>
                      <a:pt x="125" y="816"/>
                    </a:moveTo>
                    <a:cubicBezTo>
                      <a:pt x="81" y="1006"/>
                      <a:pt x="39" y="1197"/>
                      <a:pt x="1" y="1385"/>
                    </a:cubicBezTo>
                    <a:cubicBezTo>
                      <a:pt x="40" y="1195"/>
                      <a:pt x="82" y="1005"/>
                      <a:pt x="125" y="8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-922070" y="1354975"/>
                <a:ext cx="11709" cy="11078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11" extrusionOk="0">
                    <a:moveTo>
                      <a:pt x="111" y="1"/>
                    </a:moveTo>
                    <a:cubicBezTo>
                      <a:pt x="48" y="319"/>
                      <a:pt x="16" y="653"/>
                      <a:pt x="0" y="971"/>
                    </a:cubicBezTo>
                    <a:cubicBezTo>
                      <a:pt x="16" y="1051"/>
                      <a:pt x="16" y="1131"/>
                      <a:pt x="16" y="1210"/>
                    </a:cubicBezTo>
                    <a:lnTo>
                      <a:pt x="16" y="987"/>
                    </a:lnTo>
                    <a:cubicBezTo>
                      <a:pt x="32" y="653"/>
                      <a:pt x="64" y="335"/>
                      <a:pt x="127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-932316" y="1359366"/>
                <a:ext cx="7410" cy="10639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63" extrusionOk="0">
                    <a:moveTo>
                      <a:pt x="17" y="0"/>
                    </a:moveTo>
                    <a:cubicBezTo>
                      <a:pt x="1" y="255"/>
                      <a:pt x="1" y="510"/>
                      <a:pt x="17" y="764"/>
                    </a:cubicBezTo>
                    <a:cubicBezTo>
                      <a:pt x="32" y="892"/>
                      <a:pt x="64" y="1035"/>
                      <a:pt x="80" y="1162"/>
                    </a:cubicBezTo>
                    <a:cubicBezTo>
                      <a:pt x="64" y="1035"/>
                      <a:pt x="48" y="908"/>
                      <a:pt x="32" y="796"/>
                    </a:cubicBezTo>
                    <a:cubicBezTo>
                      <a:pt x="17" y="526"/>
                      <a:pt x="17" y="255"/>
                      <a:pt x="32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-1032764" y="1442341"/>
                <a:ext cx="37964" cy="2634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8" extrusionOk="0">
                    <a:moveTo>
                      <a:pt x="0" y="1"/>
                    </a:moveTo>
                    <a:lnTo>
                      <a:pt x="16" y="16"/>
                    </a:lnTo>
                    <a:cubicBezTo>
                      <a:pt x="16" y="1"/>
                      <a:pt x="0" y="1"/>
                      <a:pt x="0" y="1"/>
                    </a:cubicBezTo>
                    <a:close/>
                    <a:moveTo>
                      <a:pt x="16" y="16"/>
                    </a:moveTo>
                    <a:cubicBezTo>
                      <a:pt x="128" y="112"/>
                      <a:pt x="271" y="207"/>
                      <a:pt x="414" y="287"/>
                    </a:cubicBezTo>
                    <a:cubicBezTo>
                      <a:pt x="271" y="207"/>
                      <a:pt x="144" y="112"/>
                      <a:pt x="16" y="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-1041547" y="1414713"/>
                <a:ext cx="74373" cy="56809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21" extrusionOk="0">
                    <a:moveTo>
                      <a:pt x="1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271" y="239"/>
                      <a:pt x="542" y="430"/>
                      <a:pt x="813" y="621"/>
                    </a:cubicBezTo>
                    <a:lnTo>
                      <a:pt x="813" y="605"/>
                    </a:lnTo>
                    <a:cubicBezTo>
                      <a:pt x="542" y="414"/>
                      <a:pt x="255" y="207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-1041547" y="1375375"/>
                <a:ext cx="80228" cy="10053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099" extrusionOk="0">
                    <a:moveTo>
                      <a:pt x="1" y="0"/>
                    </a:moveTo>
                    <a:lnTo>
                      <a:pt x="876" y="1099"/>
                    </a:lnTo>
                    <a:lnTo>
                      <a:pt x="876" y="10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-1006600" y="1378303"/>
                <a:ext cx="55437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972" extrusionOk="0">
                    <a:moveTo>
                      <a:pt x="1" y="0"/>
                    </a:moveTo>
                    <a:cubicBezTo>
                      <a:pt x="208" y="319"/>
                      <a:pt x="399" y="637"/>
                      <a:pt x="606" y="971"/>
                    </a:cubicBezTo>
                    <a:cubicBezTo>
                      <a:pt x="415" y="653"/>
                      <a:pt x="224" y="319"/>
                      <a:pt x="17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-987663" y="1372448"/>
                <a:ext cx="46746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31" extrusionOk="0">
                    <a:moveTo>
                      <a:pt x="1" y="1"/>
                    </a:moveTo>
                    <a:cubicBezTo>
                      <a:pt x="208" y="367"/>
                      <a:pt x="383" y="749"/>
                      <a:pt x="510" y="1131"/>
                    </a:cubicBezTo>
                    <a:lnTo>
                      <a:pt x="510" y="1131"/>
                    </a:lnTo>
                    <a:lnTo>
                      <a:pt x="510" y="1131"/>
                    </a:lnTo>
                    <a:lnTo>
                      <a:pt x="510" y="1131"/>
                    </a:lnTo>
                    <a:cubicBezTo>
                      <a:pt x="383" y="749"/>
                      <a:pt x="208" y="367"/>
                      <a:pt x="1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-965798" y="1373912"/>
                <a:ext cx="29182" cy="9907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" y="351"/>
                      <a:pt x="255" y="717"/>
                      <a:pt x="319" y="1083"/>
                    </a:cubicBezTo>
                    <a:cubicBezTo>
                      <a:pt x="255" y="717"/>
                      <a:pt x="160" y="367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-971653" y="1414439"/>
                <a:ext cx="88919" cy="11261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31" extrusionOk="0">
                    <a:moveTo>
                      <a:pt x="385" y="1"/>
                    </a:moveTo>
                    <a:cubicBezTo>
                      <a:pt x="370" y="1"/>
                      <a:pt x="358" y="6"/>
                      <a:pt x="351" y="19"/>
                    </a:cubicBezTo>
                    <a:cubicBezTo>
                      <a:pt x="335" y="35"/>
                      <a:pt x="335" y="51"/>
                      <a:pt x="351" y="51"/>
                    </a:cubicBezTo>
                    <a:cubicBezTo>
                      <a:pt x="351" y="146"/>
                      <a:pt x="367" y="242"/>
                      <a:pt x="399" y="337"/>
                    </a:cubicBezTo>
                    <a:cubicBezTo>
                      <a:pt x="319" y="290"/>
                      <a:pt x="224" y="258"/>
                      <a:pt x="128" y="258"/>
                    </a:cubicBezTo>
                    <a:cubicBezTo>
                      <a:pt x="112" y="258"/>
                      <a:pt x="96" y="258"/>
                      <a:pt x="65" y="274"/>
                    </a:cubicBezTo>
                    <a:cubicBezTo>
                      <a:pt x="1" y="306"/>
                      <a:pt x="17" y="401"/>
                      <a:pt x="49" y="465"/>
                    </a:cubicBezTo>
                    <a:cubicBezTo>
                      <a:pt x="96" y="640"/>
                      <a:pt x="192" y="815"/>
                      <a:pt x="303" y="958"/>
                    </a:cubicBezTo>
                    <a:cubicBezTo>
                      <a:pt x="383" y="1117"/>
                      <a:pt x="526" y="1213"/>
                      <a:pt x="701" y="1229"/>
                    </a:cubicBezTo>
                    <a:cubicBezTo>
                      <a:pt x="711" y="1230"/>
                      <a:pt x="720" y="1231"/>
                      <a:pt x="730" y="1231"/>
                    </a:cubicBezTo>
                    <a:cubicBezTo>
                      <a:pt x="831" y="1231"/>
                      <a:pt x="927" y="1156"/>
                      <a:pt x="956" y="1054"/>
                    </a:cubicBezTo>
                    <a:cubicBezTo>
                      <a:pt x="972" y="926"/>
                      <a:pt x="972" y="783"/>
                      <a:pt x="956" y="656"/>
                    </a:cubicBezTo>
                    <a:cubicBezTo>
                      <a:pt x="972" y="465"/>
                      <a:pt x="940" y="274"/>
                      <a:pt x="860" y="99"/>
                    </a:cubicBezTo>
                    <a:cubicBezTo>
                      <a:pt x="860" y="83"/>
                      <a:pt x="844" y="83"/>
                      <a:pt x="829" y="67"/>
                    </a:cubicBezTo>
                    <a:cubicBezTo>
                      <a:pt x="822" y="65"/>
                      <a:pt x="816" y="64"/>
                      <a:pt x="810" y="64"/>
                    </a:cubicBezTo>
                    <a:cubicBezTo>
                      <a:pt x="772" y="64"/>
                      <a:pt x="745" y="105"/>
                      <a:pt x="717" y="146"/>
                    </a:cubicBezTo>
                    <a:cubicBezTo>
                      <a:pt x="701" y="194"/>
                      <a:pt x="669" y="274"/>
                      <a:pt x="638" y="337"/>
                    </a:cubicBezTo>
                    <a:cubicBezTo>
                      <a:pt x="606" y="210"/>
                      <a:pt x="542" y="99"/>
                      <a:pt x="447" y="19"/>
                    </a:cubicBezTo>
                    <a:cubicBezTo>
                      <a:pt x="428" y="10"/>
                      <a:pt x="404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-898833" y="1386719"/>
                <a:ext cx="102000" cy="18387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010" extrusionOk="0">
                    <a:moveTo>
                      <a:pt x="988" y="1"/>
                    </a:moveTo>
                    <a:cubicBezTo>
                      <a:pt x="929" y="1"/>
                      <a:pt x="862" y="28"/>
                      <a:pt x="813" y="67"/>
                    </a:cubicBezTo>
                    <a:cubicBezTo>
                      <a:pt x="717" y="147"/>
                      <a:pt x="637" y="258"/>
                      <a:pt x="622" y="386"/>
                    </a:cubicBezTo>
                    <a:cubicBezTo>
                      <a:pt x="563" y="340"/>
                      <a:pt x="494" y="319"/>
                      <a:pt x="426" y="319"/>
                    </a:cubicBezTo>
                    <a:cubicBezTo>
                      <a:pt x="326" y="319"/>
                      <a:pt x="226" y="364"/>
                      <a:pt x="160" y="449"/>
                    </a:cubicBezTo>
                    <a:cubicBezTo>
                      <a:pt x="64" y="577"/>
                      <a:pt x="17" y="752"/>
                      <a:pt x="17" y="927"/>
                    </a:cubicBezTo>
                    <a:cubicBezTo>
                      <a:pt x="1" y="1150"/>
                      <a:pt x="1" y="1357"/>
                      <a:pt x="17" y="1580"/>
                    </a:cubicBezTo>
                    <a:cubicBezTo>
                      <a:pt x="30" y="1747"/>
                      <a:pt x="116" y="2009"/>
                      <a:pt x="292" y="2009"/>
                    </a:cubicBezTo>
                    <a:cubicBezTo>
                      <a:pt x="333" y="2009"/>
                      <a:pt x="379" y="1995"/>
                      <a:pt x="430" y="1962"/>
                    </a:cubicBezTo>
                    <a:cubicBezTo>
                      <a:pt x="542" y="1882"/>
                      <a:pt x="574" y="1723"/>
                      <a:pt x="622" y="1595"/>
                    </a:cubicBezTo>
                    <a:cubicBezTo>
                      <a:pt x="717" y="1436"/>
                      <a:pt x="797" y="1293"/>
                      <a:pt x="860" y="1134"/>
                    </a:cubicBezTo>
                    <a:cubicBezTo>
                      <a:pt x="988" y="831"/>
                      <a:pt x="1067" y="529"/>
                      <a:pt x="1115" y="211"/>
                    </a:cubicBezTo>
                    <a:cubicBezTo>
                      <a:pt x="1115" y="147"/>
                      <a:pt x="1115" y="99"/>
                      <a:pt x="1083" y="36"/>
                    </a:cubicBezTo>
                    <a:cubicBezTo>
                      <a:pt x="1059" y="11"/>
                      <a:pt x="1025" y="1"/>
                      <a:pt x="988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-863886" y="1464206"/>
                <a:ext cx="33573" cy="946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35" extrusionOk="0">
                    <a:moveTo>
                      <a:pt x="1" y="1035"/>
                    </a:moveTo>
                    <a:lnTo>
                      <a:pt x="1" y="1035"/>
                    </a:lnTo>
                    <a:cubicBezTo>
                      <a:pt x="192" y="717"/>
                      <a:pt x="319" y="366"/>
                      <a:pt x="367" y="0"/>
                    </a:cubicBezTo>
                    <a:lnTo>
                      <a:pt x="367" y="0"/>
                    </a:lnTo>
                    <a:lnTo>
                      <a:pt x="367" y="0"/>
                    </a:lnTo>
                    <a:lnTo>
                      <a:pt x="367" y="0"/>
                    </a:lnTo>
                    <a:cubicBezTo>
                      <a:pt x="319" y="366"/>
                      <a:pt x="192" y="717"/>
                      <a:pt x="1" y="103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-865350" y="1477288"/>
                <a:ext cx="10337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5" extrusionOk="0">
                    <a:moveTo>
                      <a:pt x="1" y="765"/>
                    </a:moveTo>
                    <a:lnTo>
                      <a:pt x="1" y="765"/>
                    </a:lnTo>
                    <a:cubicBezTo>
                      <a:pt x="64" y="510"/>
                      <a:pt x="96" y="255"/>
                      <a:pt x="112" y="1"/>
                    </a:cubicBezTo>
                    <a:lnTo>
                      <a:pt x="112" y="1"/>
                    </a:lnTo>
                    <a:lnTo>
                      <a:pt x="112" y="1"/>
                    </a:lnTo>
                    <a:cubicBezTo>
                      <a:pt x="96" y="255"/>
                      <a:pt x="64" y="510"/>
                      <a:pt x="1" y="76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-884287" y="1499152"/>
                <a:ext cx="7410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765" extrusionOk="0">
                    <a:moveTo>
                      <a:pt x="1" y="764"/>
                    </a:moveTo>
                    <a:lnTo>
                      <a:pt x="1" y="764"/>
                    </a:lnTo>
                    <a:lnTo>
                      <a:pt x="1" y="764"/>
                    </a:lnTo>
                    <a:cubicBezTo>
                      <a:pt x="65" y="510"/>
                      <a:pt x="80" y="255"/>
                      <a:pt x="80" y="0"/>
                    </a:cubicBezTo>
                    <a:lnTo>
                      <a:pt x="80" y="0"/>
                    </a:lnTo>
                    <a:lnTo>
                      <a:pt x="80" y="0"/>
                    </a:lnTo>
                    <a:cubicBezTo>
                      <a:pt x="80" y="255"/>
                      <a:pt x="65" y="510"/>
                      <a:pt x="1" y="764"/>
                    </a:cubicBezTo>
                    <a:cubicBezTo>
                      <a:pt x="1" y="764"/>
                      <a:pt x="17" y="764"/>
                      <a:pt x="1" y="76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-1083720" y="1450666"/>
                <a:ext cx="247636" cy="139141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521" extrusionOk="0">
                    <a:moveTo>
                      <a:pt x="1227" y="1"/>
                    </a:moveTo>
                    <a:cubicBezTo>
                      <a:pt x="1211" y="1"/>
                      <a:pt x="1194" y="2"/>
                      <a:pt x="1178" y="5"/>
                    </a:cubicBezTo>
                    <a:cubicBezTo>
                      <a:pt x="1083" y="37"/>
                      <a:pt x="1019" y="164"/>
                      <a:pt x="1083" y="228"/>
                    </a:cubicBezTo>
                    <a:cubicBezTo>
                      <a:pt x="923" y="116"/>
                      <a:pt x="732" y="37"/>
                      <a:pt x="541" y="21"/>
                    </a:cubicBezTo>
                    <a:cubicBezTo>
                      <a:pt x="502" y="10"/>
                      <a:pt x="460" y="4"/>
                      <a:pt x="418" y="4"/>
                    </a:cubicBezTo>
                    <a:cubicBezTo>
                      <a:pt x="342" y="4"/>
                      <a:pt x="263" y="22"/>
                      <a:pt x="191" y="53"/>
                    </a:cubicBezTo>
                    <a:cubicBezTo>
                      <a:pt x="64" y="116"/>
                      <a:pt x="0" y="228"/>
                      <a:pt x="0" y="355"/>
                    </a:cubicBezTo>
                    <a:cubicBezTo>
                      <a:pt x="16" y="451"/>
                      <a:pt x="80" y="546"/>
                      <a:pt x="175" y="594"/>
                    </a:cubicBezTo>
                    <a:cubicBezTo>
                      <a:pt x="255" y="642"/>
                      <a:pt x="350" y="674"/>
                      <a:pt x="446" y="705"/>
                    </a:cubicBezTo>
                    <a:cubicBezTo>
                      <a:pt x="653" y="785"/>
                      <a:pt x="828" y="896"/>
                      <a:pt x="987" y="1040"/>
                    </a:cubicBezTo>
                    <a:cubicBezTo>
                      <a:pt x="1130" y="1151"/>
                      <a:pt x="1242" y="1278"/>
                      <a:pt x="1385" y="1374"/>
                    </a:cubicBezTo>
                    <a:cubicBezTo>
                      <a:pt x="1510" y="1471"/>
                      <a:pt x="1660" y="1520"/>
                      <a:pt x="1813" y="1520"/>
                    </a:cubicBezTo>
                    <a:cubicBezTo>
                      <a:pt x="1835" y="1520"/>
                      <a:pt x="1857" y="1519"/>
                      <a:pt x="1878" y="1517"/>
                    </a:cubicBezTo>
                    <a:cubicBezTo>
                      <a:pt x="2706" y="1406"/>
                      <a:pt x="1751" y="292"/>
                      <a:pt x="1449" y="85"/>
                    </a:cubicBezTo>
                    <a:cubicBezTo>
                      <a:pt x="1383" y="32"/>
                      <a:pt x="1306" y="1"/>
                      <a:pt x="1227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-997818" y="1516625"/>
                <a:ext cx="8160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69" extrusionOk="0">
                    <a:moveTo>
                      <a:pt x="0" y="0"/>
                    </a:moveTo>
                    <a:cubicBezTo>
                      <a:pt x="172" y="207"/>
                      <a:pt x="378" y="380"/>
                      <a:pt x="610" y="515"/>
                    </a:cubicBezTo>
                    <a:lnTo>
                      <a:pt x="610" y="515"/>
                    </a:lnTo>
                    <a:cubicBezTo>
                      <a:pt x="386" y="375"/>
                      <a:pt x="181" y="204"/>
                      <a:pt x="0" y="0"/>
                    </a:cubicBezTo>
                    <a:close/>
                    <a:moveTo>
                      <a:pt x="610" y="515"/>
                    </a:moveTo>
                    <a:cubicBezTo>
                      <a:pt x="701" y="571"/>
                      <a:pt x="795" y="623"/>
                      <a:pt x="892" y="669"/>
                    </a:cubicBezTo>
                    <a:lnTo>
                      <a:pt x="892" y="653"/>
                    </a:lnTo>
                    <a:cubicBezTo>
                      <a:pt x="794" y="613"/>
                      <a:pt x="700" y="567"/>
                      <a:pt x="610" y="51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-968726" y="1513698"/>
                <a:ext cx="48118" cy="5251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74" extrusionOk="0">
                    <a:moveTo>
                      <a:pt x="526" y="574"/>
                    </a:moveTo>
                    <a:lnTo>
                      <a:pt x="526" y="574"/>
                    </a:lnTo>
                    <a:cubicBezTo>
                      <a:pt x="335" y="398"/>
                      <a:pt x="160" y="207"/>
                      <a:pt x="1" y="0"/>
                    </a:cubicBezTo>
                    <a:lnTo>
                      <a:pt x="1" y="0"/>
                    </a:lnTo>
                    <a:cubicBezTo>
                      <a:pt x="160" y="207"/>
                      <a:pt x="335" y="398"/>
                      <a:pt x="526" y="57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-938171" y="1521017"/>
                <a:ext cx="45283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90" extrusionOk="0">
                    <a:moveTo>
                      <a:pt x="494" y="589"/>
                    </a:moveTo>
                    <a:lnTo>
                      <a:pt x="494" y="589"/>
                    </a:lnTo>
                    <a:cubicBezTo>
                      <a:pt x="303" y="414"/>
                      <a:pt x="144" y="207"/>
                      <a:pt x="1" y="0"/>
                    </a:cubicBezTo>
                    <a:lnTo>
                      <a:pt x="1" y="0"/>
                    </a:lnTo>
                    <a:lnTo>
                      <a:pt x="1" y="0"/>
                    </a:lnTo>
                    <a:cubicBezTo>
                      <a:pt x="144" y="207"/>
                      <a:pt x="303" y="414"/>
                      <a:pt x="494" y="589"/>
                    </a:cubicBezTo>
                    <a:lnTo>
                      <a:pt x="494" y="589"/>
                    </a:ln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-965798" y="1526780"/>
                <a:ext cx="145728" cy="8022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77" extrusionOk="0">
                    <a:moveTo>
                      <a:pt x="1226" y="1"/>
                    </a:moveTo>
                    <a:cubicBezTo>
                      <a:pt x="1162" y="1"/>
                      <a:pt x="1099" y="33"/>
                      <a:pt x="1067" y="96"/>
                    </a:cubicBezTo>
                    <a:cubicBezTo>
                      <a:pt x="1035" y="144"/>
                      <a:pt x="987" y="319"/>
                      <a:pt x="924" y="319"/>
                    </a:cubicBezTo>
                    <a:cubicBezTo>
                      <a:pt x="920" y="320"/>
                      <a:pt x="917" y="320"/>
                      <a:pt x="913" y="320"/>
                    </a:cubicBezTo>
                    <a:cubicBezTo>
                      <a:pt x="847" y="320"/>
                      <a:pt x="730" y="190"/>
                      <a:pt x="685" y="160"/>
                    </a:cubicBezTo>
                    <a:cubicBezTo>
                      <a:pt x="642" y="134"/>
                      <a:pt x="591" y="118"/>
                      <a:pt x="540" y="118"/>
                    </a:cubicBezTo>
                    <a:cubicBezTo>
                      <a:pt x="495" y="118"/>
                      <a:pt x="451" y="130"/>
                      <a:pt x="414" y="160"/>
                    </a:cubicBezTo>
                    <a:cubicBezTo>
                      <a:pt x="303" y="224"/>
                      <a:pt x="319" y="383"/>
                      <a:pt x="351" y="510"/>
                    </a:cubicBezTo>
                    <a:cubicBezTo>
                      <a:pt x="271" y="478"/>
                      <a:pt x="192" y="446"/>
                      <a:pt x="112" y="446"/>
                    </a:cubicBezTo>
                    <a:cubicBezTo>
                      <a:pt x="100" y="442"/>
                      <a:pt x="87" y="440"/>
                      <a:pt x="74" y="440"/>
                    </a:cubicBezTo>
                    <a:cubicBezTo>
                      <a:pt x="36" y="440"/>
                      <a:pt x="1" y="458"/>
                      <a:pt x="1" y="494"/>
                    </a:cubicBezTo>
                    <a:cubicBezTo>
                      <a:pt x="1" y="510"/>
                      <a:pt x="1" y="526"/>
                      <a:pt x="16" y="542"/>
                    </a:cubicBezTo>
                    <a:cubicBezTo>
                      <a:pt x="176" y="685"/>
                      <a:pt x="367" y="797"/>
                      <a:pt x="574" y="828"/>
                    </a:cubicBezTo>
                    <a:cubicBezTo>
                      <a:pt x="685" y="876"/>
                      <a:pt x="812" y="876"/>
                      <a:pt x="924" y="876"/>
                    </a:cubicBezTo>
                    <a:cubicBezTo>
                      <a:pt x="1019" y="844"/>
                      <a:pt x="1099" y="797"/>
                      <a:pt x="1178" y="733"/>
                    </a:cubicBezTo>
                    <a:cubicBezTo>
                      <a:pt x="1338" y="637"/>
                      <a:pt x="1465" y="510"/>
                      <a:pt x="1545" y="351"/>
                    </a:cubicBezTo>
                    <a:cubicBezTo>
                      <a:pt x="1592" y="287"/>
                      <a:pt x="1592" y="208"/>
                      <a:pt x="1576" y="144"/>
                    </a:cubicBezTo>
                    <a:cubicBezTo>
                      <a:pt x="1553" y="85"/>
                      <a:pt x="1503" y="52"/>
                      <a:pt x="1453" y="52"/>
                    </a:cubicBezTo>
                    <a:cubicBezTo>
                      <a:pt x="1435" y="52"/>
                      <a:pt x="1418" y="56"/>
                      <a:pt x="1401" y="64"/>
                    </a:cubicBezTo>
                    <a:cubicBezTo>
                      <a:pt x="1369" y="80"/>
                      <a:pt x="1338" y="128"/>
                      <a:pt x="1290" y="128"/>
                    </a:cubicBezTo>
                    <a:cubicBezTo>
                      <a:pt x="1338" y="96"/>
                      <a:pt x="1290" y="1"/>
                      <a:pt x="1226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-1240614" y="1891249"/>
                <a:ext cx="81234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30" extrusionOk="0">
                    <a:moveTo>
                      <a:pt x="426" y="1"/>
                    </a:moveTo>
                    <a:cubicBezTo>
                      <a:pt x="258" y="1"/>
                      <a:pt x="116" y="105"/>
                      <a:pt x="76" y="267"/>
                    </a:cubicBezTo>
                    <a:cubicBezTo>
                      <a:pt x="0" y="518"/>
                      <a:pt x="192" y="729"/>
                      <a:pt x="418" y="729"/>
                    </a:cubicBezTo>
                    <a:cubicBezTo>
                      <a:pt x="478" y="729"/>
                      <a:pt x="540" y="714"/>
                      <a:pt x="601" y="681"/>
                    </a:cubicBezTo>
                    <a:cubicBezTo>
                      <a:pt x="888" y="521"/>
                      <a:pt x="824" y="108"/>
                      <a:pt x="521" y="12"/>
                    </a:cubicBezTo>
                    <a:cubicBezTo>
                      <a:pt x="489" y="5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-1357438" y="1885486"/>
                <a:ext cx="80136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29" extrusionOk="0">
                    <a:moveTo>
                      <a:pt x="420" y="0"/>
                    </a:moveTo>
                    <a:cubicBezTo>
                      <a:pt x="262" y="0"/>
                      <a:pt x="117" y="105"/>
                      <a:pt x="63" y="266"/>
                    </a:cubicBezTo>
                    <a:cubicBezTo>
                      <a:pt x="1" y="517"/>
                      <a:pt x="195" y="729"/>
                      <a:pt x="413" y="729"/>
                    </a:cubicBezTo>
                    <a:cubicBezTo>
                      <a:pt x="472" y="729"/>
                      <a:pt x="532" y="713"/>
                      <a:pt x="589" y="680"/>
                    </a:cubicBezTo>
                    <a:cubicBezTo>
                      <a:pt x="875" y="521"/>
                      <a:pt x="827" y="91"/>
                      <a:pt x="509" y="11"/>
                    </a:cubicBezTo>
                    <a:cubicBezTo>
                      <a:pt x="479" y="4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-1416811" y="1974316"/>
                <a:ext cx="81234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29" extrusionOk="0">
                    <a:moveTo>
                      <a:pt x="431" y="0"/>
                    </a:moveTo>
                    <a:cubicBezTo>
                      <a:pt x="270" y="0"/>
                      <a:pt x="116" y="105"/>
                      <a:pt x="76" y="266"/>
                    </a:cubicBezTo>
                    <a:cubicBezTo>
                      <a:pt x="0" y="517"/>
                      <a:pt x="192" y="729"/>
                      <a:pt x="418" y="729"/>
                    </a:cubicBezTo>
                    <a:cubicBezTo>
                      <a:pt x="478" y="729"/>
                      <a:pt x="540" y="713"/>
                      <a:pt x="601" y="680"/>
                    </a:cubicBezTo>
                    <a:cubicBezTo>
                      <a:pt x="887" y="521"/>
                      <a:pt x="824" y="107"/>
                      <a:pt x="521" y="11"/>
                    </a:cubicBezTo>
                    <a:cubicBezTo>
                      <a:pt x="492" y="4"/>
                      <a:pt x="461" y="0"/>
                      <a:pt x="431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-1196885" y="2042379"/>
                <a:ext cx="79771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30" extrusionOk="0">
                    <a:moveTo>
                      <a:pt x="432" y="1"/>
                    </a:moveTo>
                    <a:cubicBezTo>
                      <a:pt x="288" y="1"/>
                      <a:pt x="154" y="81"/>
                      <a:pt x="107" y="222"/>
                    </a:cubicBezTo>
                    <a:cubicBezTo>
                      <a:pt x="0" y="476"/>
                      <a:pt x="196" y="730"/>
                      <a:pt x="431" y="730"/>
                    </a:cubicBezTo>
                    <a:cubicBezTo>
                      <a:pt x="476" y="730"/>
                      <a:pt x="523" y="720"/>
                      <a:pt x="569" y="700"/>
                    </a:cubicBezTo>
                    <a:cubicBezTo>
                      <a:pt x="871" y="573"/>
                      <a:pt x="871" y="159"/>
                      <a:pt x="585" y="31"/>
                    </a:cubicBezTo>
                    <a:cubicBezTo>
                      <a:pt x="535" y="11"/>
                      <a:pt x="483" y="1"/>
                      <a:pt x="432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-1315264" y="1928117"/>
                <a:ext cx="93310" cy="44623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78" extrusionOk="0">
                    <a:moveTo>
                      <a:pt x="46" y="0"/>
                    </a:moveTo>
                    <a:cubicBezTo>
                      <a:pt x="41" y="0"/>
                      <a:pt x="37" y="2"/>
                      <a:pt x="32" y="7"/>
                    </a:cubicBezTo>
                    <a:cubicBezTo>
                      <a:pt x="0" y="7"/>
                      <a:pt x="0" y="39"/>
                      <a:pt x="0" y="55"/>
                    </a:cubicBezTo>
                    <a:cubicBezTo>
                      <a:pt x="939" y="2092"/>
                      <a:pt x="653" y="4814"/>
                      <a:pt x="653" y="4830"/>
                    </a:cubicBezTo>
                    <a:cubicBezTo>
                      <a:pt x="637" y="4846"/>
                      <a:pt x="653" y="4878"/>
                      <a:pt x="685" y="4878"/>
                    </a:cubicBezTo>
                    <a:cubicBezTo>
                      <a:pt x="701" y="4878"/>
                      <a:pt x="717" y="4862"/>
                      <a:pt x="733" y="4846"/>
                    </a:cubicBezTo>
                    <a:cubicBezTo>
                      <a:pt x="733" y="4814"/>
                      <a:pt x="1019" y="2076"/>
                      <a:pt x="80" y="23"/>
                    </a:cubicBezTo>
                    <a:cubicBezTo>
                      <a:pt x="69" y="12"/>
                      <a:pt x="57" y="0"/>
                      <a:pt x="46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-1261381" y="1931593"/>
                <a:ext cx="59736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66" extrusionOk="0">
                    <a:moveTo>
                      <a:pt x="621" y="1"/>
                    </a:moveTo>
                    <a:cubicBezTo>
                      <a:pt x="589" y="1"/>
                      <a:pt x="573" y="17"/>
                      <a:pt x="573" y="49"/>
                    </a:cubicBezTo>
                    <a:cubicBezTo>
                      <a:pt x="557" y="813"/>
                      <a:pt x="16" y="2102"/>
                      <a:pt x="0" y="2118"/>
                    </a:cubicBezTo>
                    <a:cubicBezTo>
                      <a:pt x="0" y="2134"/>
                      <a:pt x="0" y="2150"/>
                      <a:pt x="32" y="2166"/>
                    </a:cubicBezTo>
                    <a:cubicBezTo>
                      <a:pt x="48" y="2166"/>
                      <a:pt x="64" y="2150"/>
                      <a:pt x="80" y="2134"/>
                    </a:cubicBezTo>
                    <a:cubicBezTo>
                      <a:pt x="96" y="2086"/>
                      <a:pt x="637" y="828"/>
                      <a:pt x="653" y="49"/>
                    </a:cubicBezTo>
                    <a:cubicBezTo>
                      <a:pt x="653" y="17"/>
                      <a:pt x="637" y="1"/>
                      <a:pt x="621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-1385158" y="2003865"/>
                <a:ext cx="141337" cy="197231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156" extrusionOk="0">
                    <a:moveTo>
                      <a:pt x="49" y="0"/>
                    </a:moveTo>
                    <a:cubicBezTo>
                      <a:pt x="43" y="0"/>
                      <a:pt x="37" y="2"/>
                      <a:pt x="32" y="7"/>
                    </a:cubicBezTo>
                    <a:cubicBezTo>
                      <a:pt x="16" y="7"/>
                      <a:pt x="0" y="23"/>
                      <a:pt x="0" y="38"/>
                    </a:cubicBezTo>
                    <a:cubicBezTo>
                      <a:pt x="303" y="1169"/>
                      <a:pt x="1449" y="2140"/>
                      <a:pt x="1465" y="2155"/>
                    </a:cubicBezTo>
                    <a:lnTo>
                      <a:pt x="1481" y="2155"/>
                    </a:lnTo>
                    <a:cubicBezTo>
                      <a:pt x="1512" y="2155"/>
                      <a:pt x="1544" y="2108"/>
                      <a:pt x="1512" y="2092"/>
                    </a:cubicBezTo>
                    <a:cubicBezTo>
                      <a:pt x="1497" y="2092"/>
                      <a:pt x="366" y="1137"/>
                      <a:pt x="80" y="23"/>
                    </a:cubicBezTo>
                    <a:cubicBezTo>
                      <a:pt x="80" y="11"/>
                      <a:pt x="64" y="0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-1251226" y="2074307"/>
                <a:ext cx="97701" cy="22000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05" extrusionOk="0">
                    <a:moveTo>
                      <a:pt x="1035" y="1"/>
                    </a:moveTo>
                    <a:cubicBezTo>
                      <a:pt x="1019" y="1"/>
                      <a:pt x="988" y="17"/>
                      <a:pt x="988" y="33"/>
                    </a:cubicBezTo>
                    <a:cubicBezTo>
                      <a:pt x="812" y="637"/>
                      <a:pt x="17" y="2325"/>
                      <a:pt x="1" y="2341"/>
                    </a:cubicBezTo>
                    <a:cubicBezTo>
                      <a:pt x="1" y="2372"/>
                      <a:pt x="1" y="2388"/>
                      <a:pt x="17" y="2404"/>
                    </a:cubicBezTo>
                    <a:lnTo>
                      <a:pt x="33" y="2404"/>
                    </a:lnTo>
                    <a:cubicBezTo>
                      <a:pt x="48" y="2404"/>
                      <a:pt x="64" y="2388"/>
                      <a:pt x="80" y="2372"/>
                    </a:cubicBezTo>
                    <a:cubicBezTo>
                      <a:pt x="80" y="2356"/>
                      <a:pt x="876" y="653"/>
                      <a:pt x="1051" y="48"/>
                    </a:cubicBezTo>
                    <a:cubicBezTo>
                      <a:pt x="1067" y="33"/>
                      <a:pt x="1051" y="17"/>
                      <a:pt x="103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-1220671" y="1982549"/>
                <a:ext cx="42355" cy="4418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3" extrusionOk="0">
                    <a:moveTo>
                      <a:pt x="399" y="1"/>
                    </a:moveTo>
                    <a:cubicBezTo>
                      <a:pt x="319" y="17"/>
                      <a:pt x="256" y="65"/>
                      <a:pt x="208" y="128"/>
                    </a:cubicBezTo>
                    <a:cubicBezTo>
                      <a:pt x="112" y="224"/>
                      <a:pt x="33" y="351"/>
                      <a:pt x="1" y="478"/>
                    </a:cubicBezTo>
                    <a:cubicBezTo>
                      <a:pt x="12" y="481"/>
                      <a:pt x="23" y="483"/>
                      <a:pt x="35" y="483"/>
                    </a:cubicBezTo>
                    <a:cubicBezTo>
                      <a:pt x="203" y="483"/>
                      <a:pt x="402" y="168"/>
                      <a:pt x="447" y="49"/>
                    </a:cubicBezTo>
                    <a:cubicBezTo>
                      <a:pt x="447" y="33"/>
                      <a:pt x="463" y="17"/>
                      <a:pt x="447" y="17"/>
                    </a:cubicBezTo>
                    <a:cubicBezTo>
                      <a:pt x="431" y="1"/>
                      <a:pt x="415" y="1"/>
                      <a:pt x="399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-1324047" y="1991332"/>
                <a:ext cx="48210" cy="408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7" extrusionOk="0">
                    <a:moveTo>
                      <a:pt x="17" y="0"/>
                    </a:moveTo>
                    <a:cubicBezTo>
                      <a:pt x="1" y="16"/>
                      <a:pt x="1" y="32"/>
                      <a:pt x="1" y="48"/>
                    </a:cubicBezTo>
                    <a:cubicBezTo>
                      <a:pt x="17" y="128"/>
                      <a:pt x="65" y="191"/>
                      <a:pt x="144" y="239"/>
                    </a:cubicBezTo>
                    <a:cubicBezTo>
                      <a:pt x="240" y="335"/>
                      <a:pt x="351" y="398"/>
                      <a:pt x="494" y="446"/>
                    </a:cubicBezTo>
                    <a:cubicBezTo>
                      <a:pt x="526" y="271"/>
                      <a:pt x="192" y="48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-1283245" y="1952360"/>
                <a:ext cx="29182" cy="5214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570" extrusionOk="0">
                    <a:moveTo>
                      <a:pt x="295" y="1"/>
                    </a:moveTo>
                    <a:cubicBezTo>
                      <a:pt x="287" y="1"/>
                      <a:pt x="279" y="5"/>
                      <a:pt x="271" y="13"/>
                    </a:cubicBezTo>
                    <a:cubicBezTo>
                      <a:pt x="207" y="44"/>
                      <a:pt x="144" y="108"/>
                      <a:pt x="112" y="188"/>
                    </a:cubicBezTo>
                    <a:cubicBezTo>
                      <a:pt x="48" y="299"/>
                      <a:pt x="1" y="426"/>
                      <a:pt x="1" y="570"/>
                    </a:cubicBezTo>
                    <a:cubicBezTo>
                      <a:pt x="176" y="570"/>
                      <a:pt x="303" y="188"/>
                      <a:pt x="319" y="44"/>
                    </a:cubicBezTo>
                    <a:cubicBezTo>
                      <a:pt x="319" y="28"/>
                      <a:pt x="319" y="13"/>
                      <a:pt x="319" y="13"/>
                    </a:cubicBezTo>
                    <a:cubicBezTo>
                      <a:pt x="311" y="5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-1366221" y="2127825"/>
                <a:ext cx="59736" cy="1664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82" extrusionOk="0">
                    <a:moveTo>
                      <a:pt x="263" y="0"/>
                    </a:moveTo>
                    <a:cubicBezTo>
                      <a:pt x="177" y="0"/>
                      <a:pt x="97" y="10"/>
                      <a:pt x="48" y="21"/>
                    </a:cubicBezTo>
                    <a:cubicBezTo>
                      <a:pt x="32" y="21"/>
                      <a:pt x="16" y="21"/>
                      <a:pt x="16" y="36"/>
                    </a:cubicBezTo>
                    <a:cubicBezTo>
                      <a:pt x="0" y="52"/>
                      <a:pt x="16" y="68"/>
                      <a:pt x="32" y="84"/>
                    </a:cubicBezTo>
                    <a:cubicBezTo>
                      <a:pt x="96" y="132"/>
                      <a:pt x="175" y="164"/>
                      <a:pt x="255" y="164"/>
                    </a:cubicBezTo>
                    <a:cubicBezTo>
                      <a:pt x="304" y="176"/>
                      <a:pt x="355" y="181"/>
                      <a:pt x="406" y="181"/>
                    </a:cubicBezTo>
                    <a:cubicBezTo>
                      <a:pt x="489" y="181"/>
                      <a:pt x="574" y="168"/>
                      <a:pt x="653" y="148"/>
                    </a:cubicBezTo>
                    <a:cubicBezTo>
                      <a:pt x="611" y="33"/>
                      <a:pt x="426" y="0"/>
                      <a:pt x="26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-1332738" y="2061225"/>
                <a:ext cx="24791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654" extrusionOk="0">
                    <a:moveTo>
                      <a:pt x="112" y="0"/>
                    </a:moveTo>
                    <a:cubicBezTo>
                      <a:pt x="96" y="0"/>
                      <a:pt x="80" y="0"/>
                      <a:pt x="80" y="16"/>
                    </a:cubicBezTo>
                    <a:cubicBezTo>
                      <a:pt x="32" y="80"/>
                      <a:pt x="0" y="176"/>
                      <a:pt x="16" y="255"/>
                    </a:cubicBezTo>
                    <a:cubicBezTo>
                      <a:pt x="16" y="382"/>
                      <a:pt x="48" y="526"/>
                      <a:pt x="96" y="653"/>
                    </a:cubicBezTo>
                    <a:cubicBezTo>
                      <a:pt x="271" y="558"/>
                      <a:pt x="191" y="160"/>
                      <a:pt x="144" y="32"/>
                    </a:cubicBezTo>
                    <a:cubicBezTo>
                      <a:pt x="144" y="16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-1238144" y="2164601"/>
                <a:ext cx="33665" cy="56901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22" extrusionOk="0">
                    <a:moveTo>
                      <a:pt x="65" y="1"/>
                    </a:moveTo>
                    <a:cubicBezTo>
                      <a:pt x="49" y="1"/>
                      <a:pt x="33" y="16"/>
                      <a:pt x="33" y="32"/>
                    </a:cubicBezTo>
                    <a:cubicBezTo>
                      <a:pt x="1" y="112"/>
                      <a:pt x="17" y="192"/>
                      <a:pt x="49" y="271"/>
                    </a:cubicBezTo>
                    <a:cubicBezTo>
                      <a:pt x="96" y="398"/>
                      <a:pt x="160" y="526"/>
                      <a:pt x="256" y="621"/>
                    </a:cubicBezTo>
                    <a:cubicBezTo>
                      <a:pt x="367" y="494"/>
                      <a:pt x="192" y="144"/>
                      <a:pt x="96" y="16"/>
                    </a:cubicBezTo>
                    <a:cubicBezTo>
                      <a:pt x="96" y="16"/>
                      <a:pt x="81" y="1"/>
                      <a:pt x="6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-1258453" y="2000023"/>
                <a:ext cx="36501" cy="554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606" extrusionOk="0">
                    <a:moveTo>
                      <a:pt x="48" y="1"/>
                    </a:moveTo>
                    <a:cubicBezTo>
                      <a:pt x="32" y="1"/>
                      <a:pt x="32" y="17"/>
                      <a:pt x="16" y="33"/>
                    </a:cubicBezTo>
                    <a:cubicBezTo>
                      <a:pt x="0" y="112"/>
                      <a:pt x="16" y="192"/>
                      <a:pt x="64" y="271"/>
                    </a:cubicBezTo>
                    <a:cubicBezTo>
                      <a:pt x="112" y="399"/>
                      <a:pt x="175" y="510"/>
                      <a:pt x="287" y="606"/>
                    </a:cubicBezTo>
                    <a:cubicBezTo>
                      <a:pt x="398" y="462"/>
                      <a:pt x="175" y="112"/>
                      <a:pt x="80" y="17"/>
                    </a:cubicBezTo>
                    <a:cubicBezTo>
                      <a:pt x="80" y="1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0"/>
          <p:cNvSpPr txBox="1">
            <a:spLocks noGrp="1"/>
          </p:cNvSpPr>
          <p:nvPr>
            <p:ph type="title"/>
          </p:nvPr>
        </p:nvSpPr>
        <p:spPr>
          <a:xfrm>
            <a:off x="3902200" y="2116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코로나 19  </a:t>
            </a:r>
            <a:endParaRPr sz="3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관련 기사 분류</a:t>
            </a:r>
            <a:endParaRPr sz="3600">
              <a:solidFill>
                <a:schemeClr val="lt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2" name="Google Shape;842;p50"/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1"/>
          <p:cNvSpPr txBox="1">
            <a:spLocks noGrp="1"/>
          </p:cNvSpPr>
          <p:nvPr>
            <p:ph type="subTitle" idx="1"/>
          </p:nvPr>
        </p:nvSpPr>
        <p:spPr>
          <a:xfrm>
            <a:off x="1270725" y="88005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데이터는 공공데이터 포털에서 제공하는 뉴스빅데이터를 전처리하여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48" name="Google Shape;8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38" y="2282850"/>
            <a:ext cx="62007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2"/>
          <p:cNvSpPr txBox="1">
            <a:spLocks noGrp="1"/>
          </p:cNvSpPr>
          <p:nvPr>
            <p:ph type="subTitle" idx="1"/>
          </p:nvPr>
        </p:nvSpPr>
        <p:spPr>
          <a:xfrm>
            <a:off x="1270725" y="880050"/>
            <a:ext cx="6464400" cy="14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분류모델은  BERT를 활용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4" name="Google Shape;8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25" y="2192850"/>
            <a:ext cx="2930501" cy="21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2"/>
          <p:cNvSpPr txBox="1"/>
          <p:nvPr/>
        </p:nvSpPr>
        <p:spPr>
          <a:xfrm>
            <a:off x="1366100" y="2715650"/>
            <a:ext cx="355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BERT?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2018년 구글이 공개한 사전훈련된 모델.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현재 자연어처리 태스크에서 최고성능을 보여주고있다.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3"/>
          <p:cNvSpPr txBox="1">
            <a:spLocks noGrp="1"/>
          </p:cNvSpPr>
          <p:nvPr>
            <p:ph type="subTitle" idx="1"/>
          </p:nvPr>
        </p:nvSpPr>
        <p:spPr>
          <a:xfrm>
            <a:off x="1074613" y="875725"/>
            <a:ext cx="69948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각 분야별 뉴스 6800개와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코로나 관련기사 4000개를 훈련자료로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1" name="Google Shape;861;p53"/>
          <p:cNvSpPr/>
          <p:nvPr/>
        </p:nvSpPr>
        <p:spPr>
          <a:xfrm rot="5400000">
            <a:off x="4267475" y="2420040"/>
            <a:ext cx="609052" cy="626773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noFill/>
          <a:ln w="38100" cap="flat" cmpd="sng">
            <a:solidFill>
              <a:srgbClr val="0C2E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3"/>
          <p:cNvSpPr txBox="1">
            <a:spLocks noGrp="1"/>
          </p:cNvSpPr>
          <p:nvPr>
            <p:ph type="subTitle" idx="1"/>
          </p:nvPr>
        </p:nvSpPr>
        <p:spPr>
          <a:xfrm>
            <a:off x="1339788" y="303795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테스트 데이터에 적용 및 결과 확인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>
            <a:spLocks noGrp="1"/>
          </p:cNvSpPr>
          <p:nvPr>
            <p:ph type="subTitle" idx="1"/>
          </p:nvPr>
        </p:nvSpPr>
        <p:spPr>
          <a:xfrm>
            <a:off x="917125" y="15540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코로나 19 기사 분류 결과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68" name="Google Shape;868;p54"/>
          <p:cNvGraphicFramePr/>
          <p:nvPr/>
        </p:nvGraphicFramePr>
        <p:xfrm>
          <a:off x="952500" y="1405575"/>
          <a:ext cx="7239000" cy="2773470"/>
        </p:xfrm>
        <a:graphic>
          <a:graphicData uri="http://schemas.openxmlformats.org/drawingml/2006/table">
            <a:tbl>
              <a:tblPr>
                <a:noFill/>
                <a:tableStyleId>{C31C3CF2-3C80-490C-9D05-06DBD23563C0}</a:tableStyleId>
              </a:tblPr>
              <a:tblGrid>
                <a:gridCol w="500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기사제목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정답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예측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상병수당 시범사업 시작 참여의료기관 223개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정부 중남미 가이아나에 모더나 백신 지원 4만 회분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코로나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코로나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정제마진 3주 연속 상승세 멈추고 하락 배럴당 22달러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코로나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지난달 전력수요 역대 최고 9년 만에 비상 경보 가능성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확진 6,253명 거리두기 없는 첫 여름휴가 확산 우려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코로나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코로나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익산서 40대 여성 살해한 20대 여성, 구속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896;p58">
            <a:extLst>
              <a:ext uri="{FF2B5EF4-FFF2-40B4-BE49-F238E27FC236}">
                <a16:creationId xmlns:a16="http://schemas.microsoft.com/office/drawing/2014/main" id="{5E37F588-D51E-FEF8-FA8F-410FBB7DD906}"/>
              </a:ext>
            </a:extLst>
          </p:cNvPr>
          <p:cNvSpPr txBox="1">
            <a:spLocks/>
          </p:cNvSpPr>
          <p:nvPr/>
        </p:nvSpPr>
        <p:spPr>
          <a:xfrm>
            <a:off x="5766725" y="4392500"/>
            <a:ext cx="22923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ko-KR" altLang="en-US" b="1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 </a:t>
            </a:r>
            <a:r>
              <a:rPr lang="en-US" altLang="ko-KR" b="1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93% !</a:t>
            </a:r>
            <a:endParaRPr lang="ko-KR" altLang="en-US" b="1" dirty="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5"/>
          <p:cNvSpPr txBox="1">
            <a:spLocks noGrp="1"/>
          </p:cNvSpPr>
          <p:nvPr>
            <p:ph type="title"/>
          </p:nvPr>
        </p:nvSpPr>
        <p:spPr>
          <a:xfrm>
            <a:off x="4588000" y="20405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" sz="3600">
                <a:solidFill>
                  <a:schemeClr val="lt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기사의 긍·부정 분류</a:t>
            </a:r>
            <a:endParaRPr sz="3600">
              <a:solidFill>
                <a:schemeClr val="lt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74" name="Google Shape;874;p55"/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5275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6"/>
          <p:cNvSpPr txBox="1">
            <a:spLocks noGrp="1"/>
          </p:cNvSpPr>
          <p:nvPr>
            <p:ph type="subTitle" idx="1"/>
          </p:nvPr>
        </p:nvSpPr>
        <p:spPr>
          <a:xfrm>
            <a:off x="1339800" y="64960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KNU 감성사전을 이용하여 부정어 구축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0" name="Google Shape;880;p56"/>
          <p:cNvSpPr/>
          <p:nvPr/>
        </p:nvSpPr>
        <p:spPr>
          <a:xfrm rot="5400000">
            <a:off x="4287259" y="1687253"/>
            <a:ext cx="569477" cy="626773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noFill/>
          <a:ln w="38100" cap="flat" cmpd="sng">
            <a:solidFill>
              <a:srgbClr val="0C2E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1"/>
          </p:nvPr>
        </p:nvSpPr>
        <p:spPr>
          <a:xfrm>
            <a:off x="1339788" y="1973775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Train 데이터 긍·부정 분류, 라벨링 후 학습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2" name="Google Shape;882;p56"/>
          <p:cNvSpPr/>
          <p:nvPr/>
        </p:nvSpPr>
        <p:spPr>
          <a:xfrm rot="5400000">
            <a:off x="4287271" y="2994328"/>
            <a:ext cx="569477" cy="626773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noFill/>
          <a:ln w="38100" cap="flat" cmpd="sng">
            <a:solidFill>
              <a:srgbClr val="0C2E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1"/>
          </p:nvPr>
        </p:nvSpPr>
        <p:spPr>
          <a:xfrm>
            <a:off x="1339775" y="3300375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Test 데이터에 적용 및 결과확인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subTitle" idx="1"/>
          </p:nvPr>
        </p:nvSpPr>
        <p:spPr>
          <a:xfrm>
            <a:off x="1339800" y="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기사의 긍·부정 분류 및 학습과정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89" name="Google Shape;8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" y="1048600"/>
            <a:ext cx="1357325" cy="325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0" name="Google Shape;890;p57"/>
          <p:cNvGraphicFramePr/>
          <p:nvPr/>
        </p:nvGraphicFramePr>
        <p:xfrm>
          <a:off x="2022700" y="1652363"/>
          <a:ext cx="5661075" cy="2045950"/>
        </p:xfrm>
        <a:graphic>
          <a:graphicData uri="http://schemas.openxmlformats.org/drawingml/2006/table">
            <a:tbl>
              <a:tblPr>
                <a:noFill/>
                <a:tableStyleId>{C31C3CF2-3C80-490C-9D05-06DBD23563C0}</a:tableStyleId>
              </a:tblPr>
              <a:tblGrid>
                <a:gridCol w="481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기사 제목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label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수원시, 코로나19 방역 수칙 위반 업소 적발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‘손님도 웃고, 주인도 웃고’ 활기 찾은 식당…사회적거리두기 1단계 완화 강원도내 풍경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백신접종자 야외 운동·물놀이·관광때 ‘노마스크’... 과태료 미부과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>
            <a:spLocks noGrp="1"/>
          </p:cNvSpPr>
          <p:nvPr>
            <p:ph type="title"/>
          </p:nvPr>
        </p:nvSpPr>
        <p:spPr>
          <a:xfrm>
            <a:off x="1479000" y="983150"/>
            <a:ext cx="61860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내부데이터 인사이트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1833300" y="1867400"/>
            <a:ext cx="5477400" cy="2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20대의 확진 비율이 높은 이유?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코로나에 가장 치명적인, 취약한 연령대는?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만약 신천지 집단 감염이 일어나지 않았을 경우에 대한 예측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사회적 거리두기 시행하지 않았을 경우에 대한 예측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외국 확진자 수를 예측하고 우리나라와 비교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…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>
            <a:spLocks noGrp="1"/>
          </p:cNvSpPr>
          <p:nvPr>
            <p:ph type="subTitle" idx="1"/>
          </p:nvPr>
        </p:nvSpPr>
        <p:spPr>
          <a:xfrm>
            <a:off x="1339800" y="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기사의 긍·부정 분류 테스트 과정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6" name="Google Shape;896;p58"/>
          <p:cNvSpPr txBox="1">
            <a:spLocks noGrp="1"/>
          </p:cNvSpPr>
          <p:nvPr>
            <p:ph type="subTitle" idx="1"/>
          </p:nvPr>
        </p:nvSpPr>
        <p:spPr>
          <a:xfrm>
            <a:off x="5766725" y="4392500"/>
            <a:ext cx="2292300" cy="9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 89% !</a:t>
            </a:r>
            <a:endParaRPr b="1" dirty="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97" name="Google Shape;897;p58"/>
          <p:cNvGraphicFramePr/>
          <p:nvPr/>
        </p:nvGraphicFramePr>
        <p:xfrm>
          <a:off x="450213" y="1032008"/>
          <a:ext cx="8243550" cy="3565890"/>
        </p:xfrm>
        <a:graphic>
          <a:graphicData uri="http://schemas.openxmlformats.org/drawingml/2006/table">
            <a:tbl>
              <a:tblPr>
                <a:noFill/>
                <a:tableStyleId>{C31C3CF2-3C80-490C-9D05-06DBD23563C0}</a:tableStyleId>
              </a:tblPr>
              <a:tblGrid>
                <a:gridCol w="63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기사제목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정답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예측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정은경 미접종 2030 확진 늘어, 거리두기 완화시 폭발적 증가 우려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0000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solidFill>
                          <a:srgbClr val="0000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0000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solidFill>
                          <a:srgbClr val="0000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군산시, 포스트코로나 시대 공공 체육 시설 확충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전북 소규모 집단감염 계속, 누적 확진자 2374명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0000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solidFill>
                          <a:srgbClr val="0000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정은경 “거리두기 완화시 유행 폭발적 증가할 수도”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0000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solidFill>
                          <a:srgbClr val="0000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0000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부정</a:t>
                      </a:r>
                      <a:endParaRPr>
                        <a:solidFill>
                          <a:srgbClr val="0000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권오봉 여수시장 “초심 잃지 않고 시민중심시정 펼치겠다”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남양주시, ‘코로나19 정신질환 치료비’ 지원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강동구, 코로나19 백신접종 완료카드 발급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박환기 부시장, 하절기 폭염 대비 코로나19 선별진료소 점검 및 격려 방분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긍정</a:t>
                      </a:r>
                      <a:endParaRPr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 txBox="1">
            <a:spLocks noGrp="1"/>
          </p:cNvSpPr>
          <p:nvPr>
            <p:ph type="subTitle" idx="1"/>
          </p:nvPr>
        </p:nvSpPr>
        <p:spPr>
          <a:xfrm>
            <a:off x="1339800" y="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3" name="Google Shape;903;p59"/>
          <p:cNvSpPr txBox="1">
            <a:spLocks noGrp="1"/>
          </p:cNvSpPr>
          <p:nvPr>
            <p:ph type="title" idx="4294967295"/>
          </p:nvPr>
        </p:nvSpPr>
        <p:spPr>
          <a:xfrm>
            <a:off x="2215376" y="1347525"/>
            <a:ext cx="541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코로나 스트레스 관련 분석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4" name="Google Shape;904;p59"/>
          <p:cNvSpPr txBox="1">
            <a:spLocks noGrp="1"/>
          </p:cNvSpPr>
          <p:nvPr>
            <p:ph type="subTitle" idx="4294967295"/>
          </p:nvPr>
        </p:nvSpPr>
        <p:spPr>
          <a:xfrm>
            <a:off x="2215375" y="1744275"/>
            <a:ext cx="6562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코로나로 인한 스트레스와 감정소비, 우울증과의 관계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5" name="Google Shape;905;p59"/>
          <p:cNvSpPr/>
          <p:nvPr/>
        </p:nvSpPr>
        <p:spPr>
          <a:xfrm>
            <a:off x="1339802" y="1423725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06" name="Google Shape;906;p59"/>
          <p:cNvSpPr txBox="1"/>
          <p:nvPr/>
        </p:nvSpPr>
        <p:spPr>
          <a:xfrm>
            <a:off x="1339802" y="1580370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01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07" name="Google Shape;907;p59"/>
          <p:cNvSpPr/>
          <p:nvPr/>
        </p:nvSpPr>
        <p:spPr>
          <a:xfrm>
            <a:off x="1339812" y="2653838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08" name="Google Shape;908;p59"/>
          <p:cNvSpPr txBox="1"/>
          <p:nvPr/>
        </p:nvSpPr>
        <p:spPr>
          <a:xfrm>
            <a:off x="1339812" y="2810483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09" name="Google Shape;909;p59"/>
          <p:cNvSpPr/>
          <p:nvPr/>
        </p:nvSpPr>
        <p:spPr>
          <a:xfrm flipH="1">
            <a:off x="2021163" y="450746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9"/>
          <p:cNvSpPr txBox="1">
            <a:spLocks noGrp="1"/>
          </p:cNvSpPr>
          <p:nvPr>
            <p:ph type="title" idx="4294967295"/>
          </p:nvPr>
        </p:nvSpPr>
        <p:spPr>
          <a:xfrm>
            <a:off x="2215376" y="2490525"/>
            <a:ext cx="541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코로나 19 관련 기사 분류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1" name="Google Shape;911;p59"/>
          <p:cNvSpPr txBox="1">
            <a:spLocks noGrp="1"/>
          </p:cNvSpPr>
          <p:nvPr>
            <p:ph type="subTitle" idx="4294967295"/>
          </p:nvPr>
        </p:nvSpPr>
        <p:spPr>
          <a:xfrm>
            <a:off x="2215375" y="2887275"/>
            <a:ext cx="6562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코로나 관련 기사와 아닌 기사를 BERT를 이용하여 분류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2" name="Google Shape;912;p59"/>
          <p:cNvSpPr/>
          <p:nvPr/>
        </p:nvSpPr>
        <p:spPr>
          <a:xfrm>
            <a:off x="1339812" y="3873038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13" name="Google Shape;913;p59"/>
          <p:cNvSpPr txBox="1"/>
          <p:nvPr/>
        </p:nvSpPr>
        <p:spPr>
          <a:xfrm>
            <a:off x="1339812" y="4029683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03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14" name="Google Shape;914;p59"/>
          <p:cNvSpPr txBox="1">
            <a:spLocks noGrp="1"/>
          </p:cNvSpPr>
          <p:nvPr>
            <p:ph type="title" idx="4294967295"/>
          </p:nvPr>
        </p:nvSpPr>
        <p:spPr>
          <a:xfrm>
            <a:off x="2215376" y="3709725"/>
            <a:ext cx="541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코로나 19 관련 기사 긍·부정 분류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5" name="Google Shape;915;p59"/>
          <p:cNvSpPr txBox="1">
            <a:spLocks noGrp="1"/>
          </p:cNvSpPr>
          <p:nvPr>
            <p:ph type="subTitle" idx="4294967295"/>
          </p:nvPr>
        </p:nvSpPr>
        <p:spPr>
          <a:xfrm>
            <a:off x="2215375" y="4106475"/>
            <a:ext cx="6562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코로나 관련 기사의 긍정, 부정을 분류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title" idx="4294967295"/>
          </p:nvPr>
        </p:nvSpPr>
        <p:spPr>
          <a:xfrm>
            <a:off x="2215376" y="1118925"/>
            <a:ext cx="541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문제인식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7" name="Google Shape;917;p59"/>
          <p:cNvSpPr txBox="1">
            <a:spLocks noGrp="1"/>
          </p:cNvSpPr>
          <p:nvPr>
            <p:ph type="title" idx="4294967295"/>
          </p:nvPr>
        </p:nvSpPr>
        <p:spPr>
          <a:xfrm>
            <a:off x="2215376" y="2261925"/>
            <a:ext cx="541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해결방안 제시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8" name="Google Shape;918;p59"/>
          <p:cNvSpPr txBox="1">
            <a:spLocks noGrp="1"/>
          </p:cNvSpPr>
          <p:nvPr>
            <p:ph type="title" idx="4294967295"/>
          </p:nvPr>
        </p:nvSpPr>
        <p:spPr>
          <a:xfrm>
            <a:off x="2215376" y="3481125"/>
            <a:ext cx="541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해결방안 제시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0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REFERENCES</a:t>
            </a:r>
            <a:endParaRPr/>
          </a:p>
        </p:txBody>
      </p:sp>
      <p:sp>
        <p:nvSpPr>
          <p:cNvPr id="924" name="Google Shape;924;p60"/>
          <p:cNvSpPr txBox="1">
            <a:spLocks noGrp="1"/>
          </p:cNvSpPr>
          <p:nvPr>
            <p:ph type="subTitle" idx="1"/>
          </p:nvPr>
        </p:nvSpPr>
        <p:spPr>
          <a:xfrm>
            <a:off x="632250" y="1338900"/>
            <a:ext cx="78795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나은영, 사영준, 나은경, 호규연 (2022). </a:t>
            </a:r>
            <a:r>
              <a:rPr lang="ko" sz="1200" i="1">
                <a:latin typeface="Nanum Gothic"/>
                <a:ea typeface="Nanum Gothic"/>
                <a:cs typeface="Nanum Gothic"/>
                <a:sym typeface="Nanum Gothic"/>
              </a:rPr>
              <a:t>인공지능은 부정적감정을 가라앉힐 수 있을까?.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한국방송학보, 36(2), 73-115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정승민, 박영주.(2009).</a:t>
            </a:r>
            <a:r>
              <a:rPr lang="ko" sz="1200" i="1">
                <a:latin typeface="Nanum Gothic"/>
                <a:ea typeface="Nanum Gothic"/>
                <a:cs typeface="Nanum Gothic"/>
                <a:sym typeface="Nanum Gothic"/>
              </a:rPr>
              <a:t>자살보도가 자살위험성에 미치는 조건적 효과에 관한 연구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.한국경찰연구,8(2),153-182.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코로나19로 인한 감정변화 </a:t>
            </a:r>
            <a:r>
              <a:rPr lang="ko" sz="1200" u="sng">
                <a:solidFill>
                  <a:schemeClr val="hlink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http://hannun.or.kr/2021/4-1/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성인남녀 93% 스트레스 때문에 '감정소비' 경험, 가장 많이 지출한 품목은? </a:t>
            </a:r>
            <a:r>
              <a:rPr lang="ko" sz="1200" u="sng">
                <a:solidFill>
                  <a:schemeClr val="hlink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http://digitalchosun.dizzo.com/site/data/html_dir/2018/08/09/2018080912426.htm</a:t>
            </a:r>
            <a:r>
              <a:rPr lang="ko" sz="12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l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월별 자살사망 통계(잠정치) </a:t>
            </a:r>
            <a:r>
              <a:rPr lang="ko" sz="1200" u="sng"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https://kfsp-datazoom.org/korea04.do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딥러닝을 이용한 자연어 처리 입문 </a:t>
            </a:r>
            <a:r>
              <a:rPr lang="ko" sz="12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6"/>
              </a:rPr>
              <a:t>https://wikidocs.net/book/2155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한국언론진흥재단_뉴스빅데이터_메타데이터_코로나 </a:t>
            </a:r>
            <a:r>
              <a:rPr lang="ko" sz="1200" u="sng">
                <a:latin typeface="Nanum Gothic"/>
                <a:ea typeface="Nanum Gothic"/>
                <a:cs typeface="Nanum Gothic"/>
                <a:sym typeface="Nanum Gothic"/>
                <a:hlinkClick r:id="rId7"/>
              </a:rPr>
              <a:t>https://www.data.go.kr/data/15069309/fileData.do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온라인 카드소비트렌드 데이터 </a:t>
            </a:r>
            <a:r>
              <a:rPr lang="ko" sz="12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8"/>
              </a:rPr>
              <a:t>https://bdp.kt.co.kr/invoke/SOKBP2603/?goodsCode=LTCONLINE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1"/>
          <p:cNvSpPr txBox="1">
            <a:spLocks noGrp="1"/>
          </p:cNvSpPr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THANKS!</a:t>
            </a:r>
            <a:endParaRPr/>
          </a:p>
        </p:txBody>
      </p:sp>
      <p:sp>
        <p:nvSpPr>
          <p:cNvPr id="930" name="Google Shape;930;p61"/>
          <p:cNvSpPr txBox="1">
            <a:spLocks noGrp="1"/>
          </p:cNvSpPr>
          <p:nvPr>
            <p:ph type="subTitle" idx="1"/>
          </p:nvPr>
        </p:nvSpPr>
        <p:spPr>
          <a:xfrm>
            <a:off x="3096150" y="2096775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</a:rPr>
              <a:t>Do you have any questions?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 txBox="1">
            <a:spLocks noGrp="1"/>
          </p:cNvSpPr>
          <p:nvPr>
            <p:ph type="title"/>
          </p:nvPr>
        </p:nvSpPr>
        <p:spPr>
          <a:xfrm>
            <a:off x="2092799" y="22328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Topic. 감정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1"/>
          </p:nvPr>
        </p:nvSpPr>
        <p:spPr>
          <a:xfrm>
            <a:off x="2094400" y="2754075"/>
            <a:ext cx="4950900" cy="8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Myeongjo"/>
                <a:ea typeface="Nanum Myeongjo"/>
                <a:cs typeface="Nanum Myeongjo"/>
                <a:sym typeface="Nanum Myeongjo"/>
              </a:rPr>
              <a:t>코로나와 감정소비, 우울증에 대해서</a:t>
            </a:r>
            <a:endParaRPr sz="15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676" name="Google Shape;676;p41"/>
          <p:cNvGrpSpPr/>
          <p:nvPr/>
        </p:nvGrpSpPr>
        <p:grpSpPr>
          <a:xfrm>
            <a:off x="6098710" y="2004227"/>
            <a:ext cx="340186" cy="340168"/>
            <a:chOff x="5053900" y="3804850"/>
            <a:chExt cx="483150" cy="483125"/>
          </a:xfrm>
        </p:grpSpPr>
        <p:sp>
          <p:nvSpPr>
            <p:cNvPr id="677" name="Google Shape;677;p41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" name="Google Shape;681;p41"/>
          <p:cNvGrpSpPr/>
          <p:nvPr/>
        </p:nvGrpSpPr>
        <p:grpSpPr>
          <a:xfrm>
            <a:off x="5682331" y="1828321"/>
            <a:ext cx="340168" cy="340168"/>
            <a:chOff x="5648375" y="3804850"/>
            <a:chExt cx="483125" cy="483125"/>
          </a:xfrm>
        </p:grpSpPr>
        <p:sp>
          <p:nvSpPr>
            <p:cNvPr id="682" name="Google Shape;682;p41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 txBox="1">
            <a:spLocks noGrp="1"/>
          </p:cNvSpPr>
          <p:nvPr>
            <p:ph type="subTitle" idx="1"/>
          </p:nvPr>
        </p:nvSpPr>
        <p:spPr>
          <a:xfrm>
            <a:off x="1933200" y="4045550"/>
            <a:ext cx="5277600" cy="5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코로나로 인한 감정변화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1" name="Google Shape;6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00" y="701452"/>
            <a:ext cx="6885600" cy="3483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42"/>
          <p:cNvCxnSpPr/>
          <p:nvPr/>
        </p:nvCxnSpPr>
        <p:spPr>
          <a:xfrm>
            <a:off x="3938650" y="496875"/>
            <a:ext cx="7200" cy="36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" name="Google Shape;693;p42"/>
          <p:cNvSpPr txBox="1"/>
          <p:nvPr/>
        </p:nvSpPr>
        <p:spPr>
          <a:xfrm>
            <a:off x="631825" y="1727875"/>
            <a:ext cx="3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C2E3A"/>
                </a:solidFill>
                <a:latin typeface="Questrial"/>
                <a:ea typeface="Questrial"/>
                <a:cs typeface="Questrial"/>
                <a:sym typeface="Questrial"/>
              </a:rPr>
              <a:t>부정</a:t>
            </a:r>
            <a:endParaRPr b="1">
              <a:solidFill>
                <a:srgbClr val="0C2E3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4" name="Google Shape;694;p42"/>
          <p:cNvSpPr txBox="1"/>
          <p:nvPr/>
        </p:nvSpPr>
        <p:spPr>
          <a:xfrm>
            <a:off x="631825" y="3118425"/>
            <a:ext cx="3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C2E3A"/>
                </a:solidFill>
                <a:latin typeface="Questrial"/>
                <a:ea typeface="Questrial"/>
                <a:cs typeface="Questrial"/>
                <a:sym typeface="Questrial"/>
              </a:rPr>
              <a:t>긍정</a:t>
            </a:r>
            <a:endParaRPr b="1">
              <a:solidFill>
                <a:srgbClr val="0C2E3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695" name="Google Shape;695;p42"/>
          <p:cNvCxnSpPr/>
          <p:nvPr/>
        </p:nvCxnSpPr>
        <p:spPr>
          <a:xfrm rot="10800000" flipH="1">
            <a:off x="566000" y="3028125"/>
            <a:ext cx="8150400" cy="1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42"/>
          <p:cNvSpPr/>
          <p:nvPr/>
        </p:nvSpPr>
        <p:spPr>
          <a:xfrm>
            <a:off x="1239300" y="1031575"/>
            <a:ext cx="623400" cy="17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1239300" y="2767125"/>
            <a:ext cx="623400" cy="17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399" y="285200"/>
            <a:ext cx="4169200" cy="45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4"/>
          <p:cNvSpPr txBox="1">
            <a:spLocks noGrp="1"/>
          </p:cNvSpPr>
          <p:nvPr>
            <p:ph type="subTitle" idx="1"/>
          </p:nvPr>
        </p:nvSpPr>
        <p:spPr>
          <a:xfrm>
            <a:off x="4098625" y="3382225"/>
            <a:ext cx="52776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월별 온라인 카드 소비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8" name="Google Shape;7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300" y="1080650"/>
            <a:ext cx="4155252" cy="28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4"/>
          <p:cNvSpPr txBox="1">
            <a:spLocks noGrp="1"/>
          </p:cNvSpPr>
          <p:nvPr>
            <p:ph type="subTitle" idx="1"/>
          </p:nvPr>
        </p:nvSpPr>
        <p:spPr>
          <a:xfrm>
            <a:off x="-168575" y="3382225"/>
            <a:ext cx="52776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코로나 누적 확진자 수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0" name="Google Shape;7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75" y="1234200"/>
            <a:ext cx="3843525" cy="25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4"/>
          <p:cNvSpPr txBox="1">
            <a:spLocks noGrp="1"/>
          </p:cNvSpPr>
          <p:nvPr>
            <p:ph type="subTitle" idx="1"/>
          </p:nvPr>
        </p:nvSpPr>
        <p:spPr>
          <a:xfrm>
            <a:off x="1933200" y="100800"/>
            <a:ext cx="52776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상관계수 : 0.714</a:t>
            </a:r>
            <a:endParaRPr sz="15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12" name="Google Shape;712;p44"/>
          <p:cNvCxnSpPr/>
          <p:nvPr/>
        </p:nvCxnSpPr>
        <p:spPr>
          <a:xfrm rot="10800000" flipH="1">
            <a:off x="1662625" y="1631225"/>
            <a:ext cx="552000" cy="72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44"/>
          <p:cNvCxnSpPr/>
          <p:nvPr/>
        </p:nvCxnSpPr>
        <p:spPr>
          <a:xfrm rot="10800000" flipH="1">
            <a:off x="5730725" y="2130225"/>
            <a:ext cx="459900" cy="65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8B87EC-D332-6171-75FE-CF872E1E8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28438"/>
            <a:ext cx="3934100" cy="25880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62BF32-2A5B-4777-D085-48EC33AAE51F}"/>
              </a:ext>
            </a:extLst>
          </p:cNvPr>
          <p:cNvCxnSpPr/>
          <p:nvPr/>
        </p:nvCxnSpPr>
        <p:spPr>
          <a:xfrm>
            <a:off x="6705600" y="1697318"/>
            <a:ext cx="788894" cy="102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5"/>
          <p:cNvSpPr txBox="1">
            <a:spLocks noGrp="1"/>
          </p:cNvSpPr>
          <p:nvPr>
            <p:ph type="subTitle" idx="1"/>
          </p:nvPr>
        </p:nvSpPr>
        <p:spPr>
          <a:xfrm>
            <a:off x="4098625" y="3382225"/>
            <a:ext cx="52776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월별 온라인 카드 소비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9" name="Google Shape;7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350" y="1104250"/>
            <a:ext cx="4155252" cy="28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5"/>
          <p:cNvSpPr txBox="1">
            <a:spLocks noGrp="1"/>
          </p:cNvSpPr>
          <p:nvPr>
            <p:ph type="subTitle" idx="1"/>
          </p:nvPr>
        </p:nvSpPr>
        <p:spPr>
          <a:xfrm>
            <a:off x="-168575" y="3382225"/>
            <a:ext cx="52776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월별 자살자 수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1" name="Google Shape;7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63" y="1004445"/>
            <a:ext cx="3639921" cy="28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5"/>
          <p:cNvSpPr txBox="1">
            <a:spLocks noGrp="1"/>
          </p:cNvSpPr>
          <p:nvPr>
            <p:ph type="subTitle" idx="1"/>
          </p:nvPr>
        </p:nvSpPr>
        <p:spPr>
          <a:xfrm>
            <a:off x="1933200" y="100800"/>
            <a:ext cx="52776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상관계수 : 0.694</a:t>
            </a:r>
            <a:endParaRPr sz="15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3" name="Google Shape;723;p45"/>
          <p:cNvCxnSpPr/>
          <p:nvPr/>
        </p:nvCxnSpPr>
        <p:spPr>
          <a:xfrm rot="10800000" flipH="1">
            <a:off x="1613100" y="1881875"/>
            <a:ext cx="360900" cy="61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4" name="Google Shape;724;p45"/>
          <p:cNvCxnSpPr/>
          <p:nvPr/>
        </p:nvCxnSpPr>
        <p:spPr>
          <a:xfrm rot="10800000" flipH="1">
            <a:off x="5695350" y="2207450"/>
            <a:ext cx="375000" cy="65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5" name="Google Shape;725;p45"/>
          <p:cNvCxnSpPr/>
          <p:nvPr/>
        </p:nvCxnSpPr>
        <p:spPr>
          <a:xfrm>
            <a:off x="2350675" y="1758025"/>
            <a:ext cx="508500" cy="188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6" name="Google Shape;726;p45"/>
          <p:cNvCxnSpPr/>
          <p:nvPr/>
        </p:nvCxnSpPr>
        <p:spPr>
          <a:xfrm>
            <a:off x="6596500" y="2266650"/>
            <a:ext cx="364800" cy="420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7" name="Google Shape;727;p45"/>
          <p:cNvCxnSpPr/>
          <p:nvPr/>
        </p:nvCxnSpPr>
        <p:spPr>
          <a:xfrm rot="10800000" flipH="1">
            <a:off x="3003025" y="1791250"/>
            <a:ext cx="398100" cy="14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45"/>
          <p:cNvCxnSpPr/>
          <p:nvPr/>
        </p:nvCxnSpPr>
        <p:spPr>
          <a:xfrm rot="10800000" flipH="1">
            <a:off x="7149350" y="2288750"/>
            <a:ext cx="431100" cy="30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6"/>
          <p:cNvSpPr txBox="1">
            <a:spLocks noGrp="1"/>
          </p:cNvSpPr>
          <p:nvPr>
            <p:ph type="subTitle" idx="1"/>
          </p:nvPr>
        </p:nvSpPr>
        <p:spPr>
          <a:xfrm>
            <a:off x="1264050" y="1870350"/>
            <a:ext cx="66159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코로나 19로 인한 감정소비와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코로나 블루(우울증)에 대한 대책마련 필요!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7"/>
          <p:cNvSpPr txBox="1">
            <a:spLocks noGrp="1"/>
          </p:cNvSpPr>
          <p:nvPr>
            <p:ph type="subTitle" idx="1"/>
          </p:nvPr>
        </p:nvSpPr>
        <p:spPr>
          <a:xfrm>
            <a:off x="1339800" y="1870350"/>
            <a:ext cx="6464400" cy="14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언론에서의 부정적 단어들은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수용자들에게 부정적 감정을 일으킴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9" name="Google Shape;739;p47"/>
          <p:cNvSpPr txBox="1">
            <a:spLocks noGrp="1"/>
          </p:cNvSpPr>
          <p:nvPr>
            <p:ph type="subTitle" idx="4294967295"/>
          </p:nvPr>
        </p:nvSpPr>
        <p:spPr>
          <a:xfrm>
            <a:off x="4503025" y="4567950"/>
            <a:ext cx="4704000" cy="57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highlight>
                  <a:schemeClr val="lt1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나은영, 사영준, 나은경, 호규연 (2022). </a:t>
            </a:r>
            <a:r>
              <a:rPr lang="ko" sz="700" b="1" i="1">
                <a:highlight>
                  <a:schemeClr val="lt1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인공지능은 부정적감정을 가라앉힐 수 있을까?.</a:t>
            </a:r>
            <a:r>
              <a:rPr lang="ko" sz="700" b="1">
                <a:highlight>
                  <a:schemeClr val="lt1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 한국방송학보, 36(2), 73-115</a:t>
            </a:r>
            <a:endParaRPr sz="700" b="1">
              <a:highlight>
                <a:schemeClr val="lt1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7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정승민, 박영주.(2009).</a:t>
            </a:r>
            <a:r>
              <a:rPr lang="ko" sz="700" b="1" i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자살보도가 자살위험성에 미치는 조건적 효과에 관한 연구</a:t>
            </a:r>
            <a:r>
              <a:rPr lang="ko" sz="7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.한국경찰연구,8(2),153-182.</a:t>
            </a:r>
            <a:endParaRPr sz="700" b="1">
              <a:highlight>
                <a:schemeClr val="lt1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40" name="Google Shape;7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25" y="980175"/>
            <a:ext cx="3866175" cy="10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7"/>
          <p:cNvPicPr preferRelativeResize="0"/>
          <p:nvPr/>
        </p:nvPicPr>
        <p:blipFill rotWithShape="1">
          <a:blip r:embed="rId4">
            <a:alphaModFix/>
          </a:blip>
          <a:srcRect l="3580" r="-3579"/>
          <a:stretch/>
        </p:blipFill>
        <p:spPr>
          <a:xfrm>
            <a:off x="4949480" y="3111697"/>
            <a:ext cx="4252467" cy="14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47"/>
          <p:cNvCxnSpPr/>
          <p:nvPr/>
        </p:nvCxnSpPr>
        <p:spPr>
          <a:xfrm>
            <a:off x="6555725" y="3816300"/>
            <a:ext cx="1350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7"/>
          <p:cNvCxnSpPr/>
          <p:nvPr/>
        </p:nvCxnSpPr>
        <p:spPr>
          <a:xfrm>
            <a:off x="5988950" y="4496425"/>
            <a:ext cx="1492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nimal Diseases by Slidesgo">
  <a:themeElements>
    <a:clrScheme name="Simple Light">
      <a:dk1>
        <a:srgbClr val="F78E6B"/>
      </a:dk1>
      <a:lt1>
        <a:srgbClr val="FFFFFF"/>
      </a:lt1>
      <a:dk2>
        <a:srgbClr val="FFE1ED"/>
      </a:dk2>
      <a:lt2>
        <a:srgbClr val="262065"/>
      </a:lt2>
      <a:accent1>
        <a:srgbClr val="F15A24"/>
      </a:accent1>
      <a:accent2>
        <a:srgbClr val="FFBC5E"/>
      </a:accent2>
      <a:accent3>
        <a:srgbClr val="F7931E"/>
      </a:accent3>
      <a:accent4>
        <a:srgbClr val="FFCCC9"/>
      </a:accent4>
      <a:accent5>
        <a:srgbClr val="F78E6B"/>
      </a:accent5>
      <a:accent6>
        <a:srgbClr val="7D5FEB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1520</Words>
  <Application>Microsoft Office PowerPoint</Application>
  <PresentationFormat>화면 슬라이드 쇼(16:9)</PresentationFormat>
  <Paragraphs>264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Roboto</vt:lpstr>
      <vt:lpstr>Bebas Neue</vt:lpstr>
      <vt:lpstr>Questrial</vt:lpstr>
      <vt:lpstr>Fira Sans Condensed Medium</vt:lpstr>
      <vt:lpstr>Nanum Gothic</vt:lpstr>
      <vt:lpstr>NanumGothic ExtraBold</vt:lpstr>
      <vt:lpstr>Montserrat</vt:lpstr>
      <vt:lpstr>Arial</vt:lpstr>
      <vt:lpstr>Barlow Semi Condensed</vt:lpstr>
      <vt:lpstr>Barlow Semi Condensed Black</vt:lpstr>
      <vt:lpstr>Lato</vt:lpstr>
      <vt:lpstr>Staatliches</vt:lpstr>
      <vt:lpstr>Nanum Myeongjo</vt:lpstr>
      <vt:lpstr>Animal Diseases by Slidesgo</vt:lpstr>
      <vt:lpstr>COVID-19 데이터분석</vt:lpstr>
      <vt:lpstr>내부데이터 인사이트</vt:lpstr>
      <vt:lpstr>Topic. 감정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기사의  긍·부정 분류</vt:lpstr>
      <vt:lpstr>코로나 19   관련 기사 분류</vt:lpstr>
      <vt:lpstr>PowerPoint 프레젠테이션</vt:lpstr>
      <vt:lpstr>PowerPoint 프레젠테이션</vt:lpstr>
      <vt:lpstr>PowerPoint 프레젠테이션</vt:lpstr>
      <vt:lpstr>PowerPoint 프레젠테이션</vt:lpstr>
      <vt:lpstr> 기사의 긍·부정 분류</vt:lpstr>
      <vt:lpstr>PowerPoint 프레젠테이션</vt:lpstr>
      <vt:lpstr>PowerPoint 프레젠테이션</vt:lpstr>
      <vt:lpstr>PowerPoint 프레젠테이션</vt:lpstr>
      <vt:lpstr>코로나 스트레스 관련 분석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데이터분석</dc:title>
  <cp:lastModifiedBy>고 경수</cp:lastModifiedBy>
  <cp:revision>7</cp:revision>
  <dcterms:modified xsi:type="dcterms:W3CDTF">2022-07-05T04:37:08Z</dcterms:modified>
</cp:coreProperties>
</file>